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65" r:id="rId4"/>
    <p:sldId id="264" r:id="rId5"/>
    <p:sldId id="266" r:id="rId6"/>
    <p:sldId id="267" r:id="rId7"/>
    <p:sldId id="268" r:id="rId8"/>
    <p:sldId id="272" r:id="rId9"/>
    <p:sldId id="269" r:id="rId10"/>
    <p:sldId id="273" r:id="rId11"/>
    <p:sldId id="275" r:id="rId12"/>
    <p:sldId id="27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4043245"/>
              </p:ext>
            </p:extLst>
          </p:nvPr>
        </p:nvGraphicFramePr>
        <p:xfrm>
          <a:off x="729020" y="2492896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Občanské a rodinné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23. </a:t>
                      </a:r>
                      <a:r>
                        <a:rPr lang="cs-CZ" smtClean="0"/>
                        <a:t>10.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Rodinné právo – manželství (podmínky uzavření, práva</a:t>
                      </a:r>
                      <a:r>
                        <a:rPr lang="cs-CZ" baseline="0" dirty="0" smtClean="0"/>
                        <a:t> a povinnosti manželů)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rodinného práva.  </a:t>
                      </a:r>
                      <a:r>
                        <a:rPr lang="cs-CZ" baseline="0" smtClean="0"/>
                        <a:t>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VY_32_INOVACE_19_ZKAR18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Rodinné právo</a:t>
            </a:r>
            <a:br>
              <a:rPr lang="cs-CZ" smtClean="0"/>
            </a:br>
            <a:r>
              <a:rPr lang="cs-CZ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V manželství mají muž a žena stejná práva a </a:t>
            </a:r>
            <a:r>
              <a:rPr lang="cs-CZ" b="1" dirty="0" smtClean="0"/>
              <a:t>povinnosti</a:t>
            </a:r>
            <a:r>
              <a:rPr lang="cs-CZ" dirty="0"/>
              <a:t>: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Mají </a:t>
            </a:r>
            <a:r>
              <a:rPr lang="cs-CZ" dirty="0"/>
              <a:t>žít spolu, být si věrni, vzájemně si pomáhat a vytvářet zdravé rodinné prostředí.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- Uveďte příklad (z životní praxe, z uměleckého díla):</a:t>
            </a:r>
          </a:p>
        </p:txBody>
      </p:sp>
    </p:spTree>
    <p:extLst>
      <p:ext uri="{BB962C8B-B14F-4D97-AF65-F5344CB8AC3E}">
        <p14:creationId xmlns:p14="http://schemas.microsoft.com/office/powerpoint/2010/main" xmlns="" val="390197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Rodinné právo</a:t>
            </a:r>
            <a:br>
              <a:rPr lang="cs-CZ" smtClean="0"/>
            </a:br>
            <a:r>
              <a:rPr lang="cs-CZ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Vyjmenujte jaká</a:t>
            </a:r>
            <a:r>
              <a:rPr lang="cs-CZ" b="1" dirty="0"/>
              <a:t> </a:t>
            </a:r>
            <a:r>
              <a:rPr lang="cs-CZ" b="1" dirty="0" smtClean="0"/>
              <a:t> </a:t>
            </a:r>
            <a:r>
              <a:rPr lang="cs-CZ" b="1" dirty="0"/>
              <a:t>mají muž a žena </a:t>
            </a:r>
            <a:r>
              <a:rPr lang="cs-CZ" b="1" dirty="0" smtClean="0"/>
              <a:t>v manželství </a:t>
            </a:r>
            <a:r>
              <a:rPr lang="cs-CZ" b="1" dirty="0"/>
              <a:t>práva a </a:t>
            </a:r>
            <a:r>
              <a:rPr lang="cs-CZ" b="1" dirty="0" smtClean="0"/>
              <a:t>povinnosti</a:t>
            </a:r>
            <a:r>
              <a:rPr lang="cs-CZ" dirty="0"/>
              <a:t>: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18089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Rodinné právo</a:t>
            </a:r>
            <a:br>
              <a:rPr lang="cs-CZ" smtClean="0"/>
            </a:br>
            <a:r>
              <a:rPr lang="cs-CZ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V manželství mají muž a žena stejná práva a </a:t>
            </a:r>
            <a:r>
              <a:rPr lang="cs-CZ" b="1" dirty="0" smtClean="0"/>
              <a:t>povinnosti</a:t>
            </a:r>
            <a:r>
              <a:rPr lang="cs-CZ" dirty="0"/>
              <a:t>: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r>
              <a:rPr lang="cs-CZ" dirty="0" smtClean="0"/>
              <a:t>Mají </a:t>
            </a:r>
            <a:r>
              <a:rPr lang="cs-CZ" dirty="0"/>
              <a:t>žít spolu, být si věrni, vzájemně si pomáhat a vytvářet zdravé rodinné prostředí. </a:t>
            </a:r>
          </a:p>
          <a:p>
            <a:r>
              <a:rPr lang="cs-CZ" dirty="0"/>
              <a:t>Manželé rozhodují společně o rodinných záležitostech a nedohodnou-li se o podstatných věcech, rozhodne na návrh jednoho z nich soud.</a:t>
            </a:r>
          </a:p>
          <a:p>
            <a:r>
              <a:rPr lang="cs-CZ" dirty="0"/>
              <a:t>Manželé se mohou bez plné moci navzájem zastupovat v běžných záležitostech. Jednání jednoho je v takovém případě závazné pro oba.</a:t>
            </a:r>
          </a:p>
          <a:p>
            <a:r>
              <a:rPr lang="cs-CZ" dirty="0"/>
              <a:t>Plnění těchto povinností nelze vynutit uplatněním právních sankcí, ale jejich porušování může vést k rozvodu manželství.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51138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Každé uzavřené manželství se zapisuje do matriky</a:t>
            </a:r>
            <a:r>
              <a:rPr lang="cs-CZ" dirty="0"/>
              <a:t>. Za tím účelem musí orgán církve bezodkladně doručit příslušnému úřadu protokol o každém manželství uzavřeném církevní formou.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Každé uzavřené manželství se zapisuje do matriky</a:t>
            </a:r>
            <a:r>
              <a:rPr lang="cs-CZ" dirty="0"/>
              <a:t>. Za tím účelem musí orgán církve bezodkladně doručit příslušnému úřadu protokol o každém manželství uzavřeném církevní formou.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2932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Rodinné právo</a:t>
            </a:r>
            <a:br>
              <a:rPr lang="cs-CZ" smtClean="0"/>
            </a:br>
            <a:r>
              <a:rPr lang="cs-CZ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Platné manželství nelze uzavřít:</a:t>
            </a:r>
          </a:p>
          <a:p>
            <a:r>
              <a:rPr lang="cs-CZ" dirty="0" smtClean="0"/>
              <a:t>1. S ženatým mužem nebo vdanou ženou – </a:t>
            </a:r>
            <a:r>
              <a:rPr lang="cs-CZ" b="1" dirty="0" smtClean="0"/>
              <a:t>překážka bigamie</a:t>
            </a:r>
            <a:r>
              <a:rPr lang="cs-CZ" dirty="0" smtClean="0"/>
              <a:t>.</a:t>
            </a:r>
          </a:p>
          <a:p>
            <a:r>
              <a:rPr lang="cs-CZ" dirty="0" smtClean="0"/>
              <a:t>Navíc je bigamie z hlediska trestního práva trestným činem.</a:t>
            </a:r>
          </a:p>
          <a:p>
            <a:r>
              <a:rPr lang="cs-CZ" dirty="0" smtClean="0"/>
              <a:t>2. S osobou mladší než osmnáct let – </a:t>
            </a:r>
            <a:r>
              <a:rPr lang="cs-CZ" b="1" dirty="0" smtClean="0"/>
              <a:t>překážka nezletilosti</a:t>
            </a:r>
            <a:r>
              <a:rPr lang="cs-CZ" dirty="0" smtClean="0"/>
              <a:t>. Výjimečně může soud povolit uzavření manželství osobě starší šestnácti let.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6229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Rodinné právo</a:t>
            </a:r>
            <a:br>
              <a:rPr lang="cs-CZ" smtClean="0"/>
            </a:br>
            <a:r>
              <a:rPr lang="cs-CZ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Platné manželství nelze uzavřít:</a:t>
            </a:r>
          </a:p>
          <a:p>
            <a:r>
              <a:rPr lang="cs-CZ" b="1" dirty="0" smtClean="0"/>
              <a:t>3</a:t>
            </a:r>
            <a:r>
              <a:rPr lang="cs-CZ" b="1" dirty="0"/>
              <a:t>.</a:t>
            </a:r>
            <a:r>
              <a:rPr lang="cs-CZ" dirty="0"/>
              <a:t> Manželství nemůže uzavřít osoba zbavená způsobilosti k právním úkonům – </a:t>
            </a:r>
            <a:r>
              <a:rPr lang="cs-CZ" b="1" dirty="0"/>
              <a:t>překážka zbavení způsobilosti k právním úkonům</a:t>
            </a:r>
            <a:r>
              <a:rPr lang="cs-CZ" dirty="0"/>
              <a:t>. Osoba, jejíž způsobilost </a:t>
            </a:r>
            <a:r>
              <a:rPr lang="cs-CZ" dirty="0" smtClean="0"/>
              <a:t>k </a:t>
            </a:r>
            <a:r>
              <a:rPr lang="cs-CZ" dirty="0"/>
              <a:t>právním úkonům je omezena, může uzavřít manželství jen s povolením soudu. </a:t>
            </a:r>
            <a:endParaRPr lang="cs-CZ" dirty="0" smtClean="0"/>
          </a:p>
          <a:p>
            <a:r>
              <a:rPr lang="cs-CZ" b="1" dirty="0" smtClean="0"/>
              <a:t>4</a:t>
            </a:r>
            <a:r>
              <a:rPr lang="cs-CZ" b="1" dirty="0"/>
              <a:t>.</a:t>
            </a:r>
            <a:r>
              <a:rPr lang="cs-CZ" dirty="0"/>
              <a:t> S osobou postiženou duševní poruchou, která by měla za následek omezení způsobilosti k právním úkonům – </a:t>
            </a:r>
            <a:r>
              <a:rPr lang="cs-CZ" b="1" dirty="0"/>
              <a:t>překážka duševní choroby</a:t>
            </a:r>
            <a:r>
              <a:rPr lang="cs-CZ" dirty="0"/>
              <a:t>. I v tomto případě může soud povolit výjimku, je-li zdravotní stav osoby slučitelný s účelem manželství.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68852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Rodinné právo</a:t>
            </a:r>
            <a:br>
              <a:rPr lang="cs-CZ" smtClean="0"/>
            </a:br>
            <a:r>
              <a:rPr lang="cs-CZ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Platné manželství nelze uzavřít:</a:t>
            </a:r>
          </a:p>
          <a:p>
            <a:r>
              <a:rPr lang="cs-CZ" b="1" dirty="0"/>
              <a:t>5.</a:t>
            </a:r>
            <a:r>
              <a:rPr lang="cs-CZ" dirty="0"/>
              <a:t> Mezi předky a potomky  a mezi sourozenci, i tzv. nevlastními, kteří mají společného pouze jednoho z rodičů – </a:t>
            </a:r>
            <a:r>
              <a:rPr lang="cs-CZ" b="1" dirty="0"/>
              <a:t>překážka příbuzenství</a:t>
            </a:r>
            <a:r>
              <a:rPr lang="cs-CZ" dirty="0"/>
              <a:t>. Totéž platí o příbuzenství založeném osvojením. Uzavření manželství mezi bratrancem a sestřenicí je přípustné. 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426164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Rodinné právo</a:t>
            </a:r>
            <a:br>
              <a:rPr lang="cs-CZ" dirty="0" smtClean="0"/>
            </a:br>
            <a:r>
              <a:rPr lang="cs-CZ" dirty="0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Platné manželství nelze uzavřít </a:t>
            </a:r>
            <a:r>
              <a:rPr lang="cs-CZ" dirty="0" smtClean="0"/>
              <a:t>– doplňte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1.</a:t>
            </a:r>
          </a:p>
          <a:p>
            <a:pPr marL="0" indent="0">
              <a:buNone/>
            </a:pPr>
            <a:r>
              <a:rPr lang="cs-CZ" dirty="0" smtClean="0"/>
              <a:t>2.</a:t>
            </a:r>
          </a:p>
          <a:p>
            <a:pPr marL="0" indent="0">
              <a:buNone/>
            </a:pPr>
            <a:r>
              <a:rPr lang="cs-CZ" dirty="0" smtClean="0"/>
              <a:t>3.</a:t>
            </a:r>
          </a:p>
          <a:p>
            <a:pPr marL="0" indent="0">
              <a:buNone/>
            </a:pPr>
            <a:r>
              <a:rPr lang="cs-CZ" dirty="0" smtClean="0"/>
              <a:t>4.</a:t>
            </a:r>
          </a:p>
          <a:p>
            <a:pPr marL="0" indent="0">
              <a:buNone/>
            </a:pPr>
            <a:r>
              <a:rPr lang="cs-CZ" dirty="0" smtClean="0"/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xmlns="" val="227595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Rodinné právo</a:t>
            </a:r>
            <a:br>
              <a:rPr lang="cs-CZ" dirty="0" smtClean="0"/>
            </a:br>
            <a:r>
              <a:rPr lang="cs-CZ" dirty="0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Platné manželství nelze </a:t>
            </a:r>
            <a:r>
              <a:rPr lang="cs-CZ" dirty="0" smtClean="0"/>
              <a:t>uzavřít: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1. Překážka bigamie</a:t>
            </a:r>
          </a:p>
          <a:p>
            <a:pPr marL="0" indent="0">
              <a:buNone/>
            </a:pPr>
            <a:r>
              <a:rPr lang="cs-CZ" dirty="0" smtClean="0"/>
              <a:t>2. Překážka nezletilosti</a:t>
            </a:r>
          </a:p>
          <a:p>
            <a:pPr marL="0" indent="0">
              <a:buNone/>
            </a:pPr>
            <a:r>
              <a:rPr lang="cs-CZ" dirty="0" smtClean="0"/>
              <a:t>3. Překážka zbavení způsobilosti  k právním</a:t>
            </a:r>
          </a:p>
          <a:p>
            <a:pPr marL="0" indent="0">
              <a:buNone/>
            </a:pPr>
            <a:r>
              <a:rPr lang="cs-CZ" dirty="0" smtClean="0"/>
              <a:t>    úkonům</a:t>
            </a:r>
          </a:p>
          <a:p>
            <a:pPr marL="0" indent="0">
              <a:buNone/>
            </a:pPr>
            <a:r>
              <a:rPr lang="cs-CZ" dirty="0" smtClean="0"/>
              <a:t>4. Překážka duševní choroby</a:t>
            </a:r>
          </a:p>
          <a:p>
            <a:pPr marL="0" indent="0">
              <a:buNone/>
            </a:pPr>
            <a:r>
              <a:rPr lang="cs-CZ" dirty="0" smtClean="0"/>
              <a:t>5. Překážka příbuzenství</a:t>
            </a:r>
          </a:p>
        </p:txBody>
      </p:sp>
    </p:spTree>
    <p:extLst>
      <p:ext uri="{BB962C8B-B14F-4D97-AF65-F5344CB8AC3E}">
        <p14:creationId xmlns:p14="http://schemas.microsoft.com/office/powerpoint/2010/main" xmlns="" val="185026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Rodinné právo</a:t>
            </a:r>
            <a:br>
              <a:rPr lang="cs-CZ" smtClean="0"/>
            </a:br>
            <a:r>
              <a:rPr lang="cs-CZ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V manželství mají muž a žena stejná práva a </a:t>
            </a:r>
            <a:r>
              <a:rPr lang="cs-CZ" b="1" dirty="0" smtClean="0"/>
              <a:t>povinnosti</a:t>
            </a:r>
            <a:r>
              <a:rPr lang="cs-CZ" dirty="0"/>
              <a:t>: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r>
              <a:rPr lang="cs-CZ" dirty="0" smtClean="0"/>
              <a:t>Mají </a:t>
            </a:r>
            <a:r>
              <a:rPr lang="cs-CZ" dirty="0"/>
              <a:t>žít spolu, být si věrni, vzájemně si pomáhat a vytvářet zdravé rodinné prostředí. </a:t>
            </a:r>
          </a:p>
          <a:p>
            <a:r>
              <a:rPr lang="cs-CZ" dirty="0"/>
              <a:t>Manželé rozhodují společně o rodinných záležitostech a nedohodnou-li se o podstatných věcech, rozhodne na návrh jednoho z nich soud.</a:t>
            </a:r>
          </a:p>
          <a:p>
            <a:r>
              <a:rPr lang="cs-CZ" dirty="0"/>
              <a:t>Manželé se mohou bez plné moci navzájem zastupovat v běžných záležitostech. Jednání jednoho je v takovém případě závazné pro oba.</a:t>
            </a:r>
          </a:p>
          <a:p>
            <a:r>
              <a:rPr lang="cs-CZ" dirty="0"/>
              <a:t>Plnění těchto povinností nelze vynutit uplatněním právních sankcí, ale jejich porušování může vést k rozvodu manželství.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51504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275</Words>
  <Application>Microsoft Office PowerPoint</Application>
  <PresentationFormat>Předvádění na obrazovce (4:3)</PresentationFormat>
  <Paragraphs>73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Název vzdělávacího materiálu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gjszlin</cp:lastModifiedBy>
  <cp:revision>50</cp:revision>
  <dcterms:created xsi:type="dcterms:W3CDTF">2012-06-18T15:15:37Z</dcterms:created>
  <dcterms:modified xsi:type="dcterms:W3CDTF">2013-01-14T11:55:44Z</dcterms:modified>
</cp:coreProperties>
</file>