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70" r:id="rId5"/>
    <p:sldId id="268" r:id="rId6"/>
    <p:sldId id="269" r:id="rId7"/>
    <p:sldId id="27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38076"/>
              </p:ext>
            </p:extLst>
          </p:nvPr>
        </p:nvGraphicFramePr>
        <p:xfrm>
          <a:off x="729020" y="24928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</a:t>
                      </a:r>
                      <a:r>
                        <a:rPr lang="cs-CZ" smtClean="0"/>
                        <a:t>10.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 vyživovací povinnosti a společné jmění</a:t>
                      </a:r>
                      <a:r>
                        <a:rPr lang="cs-CZ" baseline="0" dirty="0" smtClean="0"/>
                        <a:t> manželů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rodinného práva.  </a:t>
                      </a:r>
                      <a:r>
                        <a:rPr lang="cs-CZ" baseline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VY_32_INOVACE_19_ZKAR19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Vyživovací povinnost mezi manželi</a:t>
            </a:r>
            <a:r>
              <a:rPr lang="cs-CZ" dirty="0"/>
              <a:t> je uzákoněna za tím účelem, aby životní úroveň manželů byla po celou dobu trvání jejich manželství stejná. Neplní-li jeden z manželů tuto povinnost, určí soud na návrh některého z nich její rozsah, přičemž přihlédne k péči o společnou domácnost. Tato vyživovací povinnost předchází vyživovací povinnosti </a:t>
            </a:r>
            <a:r>
              <a:rPr lang="cs-CZ" dirty="0" smtClean="0"/>
              <a:t>dětí.</a:t>
            </a:r>
            <a:endParaRPr lang="cs-CZ" b="1" dirty="0" smtClean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185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Otázka: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Proč je uzákoněna vyživovací povinnost mezi manželi?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1424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Vyživovací povinnost mezi manželi</a:t>
            </a:r>
            <a:r>
              <a:rPr lang="cs-CZ" dirty="0"/>
              <a:t> je uzákoněna za tím účelem, </a:t>
            </a:r>
            <a:r>
              <a:rPr lang="cs-CZ" dirty="0">
                <a:solidFill>
                  <a:srgbClr val="FFC000"/>
                </a:solidFill>
              </a:rPr>
              <a:t>aby životní úroveň manželů byla po celou dobu trvání jejich manželství stejná.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Neplní-li </a:t>
            </a:r>
            <a:r>
              <a:rPr lang="cs-CZ" dirty="0"/>
              <a:t>jeden z manželů tuto povinnost, určí soud na návrh některého z nich její rozsah, přičemž přihlédne k péči o společnou domácnost. </a:t>
            </a:r>
            <a:r>
              <a:rPr lang="cs-CZ" dirty="0">
                <a:solidFill>
                  <a:srgbClr val="FFC000"/>
                </a:solidFill>
              </a:rPr>
              <a:t>Tato vyživovací povinnost předchází vyživovací povinnosti </a:t>
            </a:r>
            <a:r>
              <a:rPr lang="cs-CZ" dirty="0" smtClean="0">
                <a:solidFill>
                  <a:srgbClr val="FFC000"/>
                </a:solidFill>
              </a:rPr>
              <a:t>dětí.</a:t>
            </a:r>
            <a:endParaRPr lang="cs-CZ" b="1" dirty="0" smtClean="0">
              <a:solidFill>
                <a:srgbClr val="FFC000"/>
              </a:solidFill>
            </a:endParaRP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2227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3800" b="1" dirty="0"/>
              <a:t>Společné jmění manželů</a:t>
            </a:r>
            <a:r>
              <a:rPr lang="cs-CZ" sz="3800" dirty="0"/>
              <a:t> představuje nejen majetek, nýbrž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i </a:t>
            </a:r>
            <a:r>
              <a:rPr lang="cs-CZ" sz="3800" dirty="0"/>
              <a:t>závazky – to znamená, že společné jsou nejen pohledávky,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ale </a:t>
            </a:r>
            <a:r>
              <a:rPr lang="cs-CZ" sz="3800" b="1" dirty="0"/>
              <a:t>i dluhy</a:t>
            </a:r>
            <a:r>
              <a:rPr lang="cs-CZ" sz="3800" dirty="0"/>
              <a:t>.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Oproti </a:t>
            </a:r>
            <a:r>
              <a:rPr lang="cs-CZ" sz="3800" dirty="0"/>
              <a:t>dřívějšímu bezpodílovému spoluvlastnictví manželů, výslovně stanoví, že majetek nabytý jedním manželem z majetku náležejícího do jeho výlučného vlastnictví není předmětem společného jmění manželů.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Majetek </a:t>
            </a:r>
            <a:r>
              <a:rPr lang="cs-CZ" sz="3800" dirty="0"/>
              <a:t>ve společném jmění nebo jeho část může jeden z manželů použít k podnikání se souhlasem druhého manžela při prvním použití tohoto majetku. K dalším právním úkonům souvisejícím s podnikáním již souhlas druhého manžela není třeba. Na návrh některého z manželů může soud zúžit společné jmění manželů. </a:t>
            </a:r>
          </a:p>
          <a:p>
            <a:endParaRPr lang="cs-CZ" sz="3800" b="1" dirty="0"/>
          </a:p>
        </p:txBody>
      </p:sp>
    </p:spTree>
    <p:extLst>
      <p:ext uri="{BB962C8B-B14F-4D97-AF65-F5344CB8AC3E}">
        <p14:creationId xmlns:p14="http://schemas.microsoft.com/office/powerpoint/2010/main" val="386731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Otázka:</a:t>
            </a:r>
            <a:endParaRPr lang="cs-CZ" b="1" dirty="0"/>
          </a:p>
          <a:p>
            <a:pPr marL="0" indent="0">
              <a:buNone/>
            </a:pPr>
            <a:r>
              <a:rPr lang="cs-CZ" sz="4000" b="1" dirty="0" smtClean="0"/>
              <a:t>Co rozumíme pojmem společné jmění manželů?</a:t>
            </a:r>
          </a:p>
          <a:p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268058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000" dirty="0" smtClean="0"/>
              <a:t>manželství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3800" b="1" dirty="0"/>
              <a:t>Společné jmění manželů</a:t>
            </a:r>
            <a:r>
              <a:rPr lang="cs-CZ" sz="3800" dirty="0"/>
              <a:t> </a:t>
            </a:r>
            <a:r>
              <a:rPr lang="cs-CZ" sz="3800" dirty="0">
                <a:solidFill>
                  <a:srgbClr val="FFC000"/>
                </a:solidFill>
              </a:rPr>
              <a:t>představuje nejen majetek, nýbrž </a:t>
            </a:r>
            <a:endParaRPr lang="cs-CZ" sz="38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3800" dirty="0" smtClean="0">
                <a:solidFill>
                  <a:srgbClr val="FFC000"/>
                </a:solidFill>
              </a:rPr>
              <a:t>i </a:t>
            </a:r>
            <a:r>
              <a:rPr lang="cs-CZ" sz="3800" dirty="0">
                <a:solidFill>
                  <a:srgbClr val="FFC000"/>
                </a:solidFill>
              </a:rPr>
              <a:t>závazky </a:t>
            </a:r>
            <a:r>
              <a:rPr lang="cs-CZ" sz="3800" dirty="0"/>
              <a:t>– to znamená, že společné jsou nejen pohledávky,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ale </a:t>
            </a:r>
            <a:r>
              <a:rPr lang="cs-CZ" sz="3800" b="1" dirty="0"/>
              <a:t>i dluhy</a:t>
            </a:r>
            <a:r>
              <a:rPr lang="cs-CZ" sz="3800" dirty="0"/>
              <a:t>.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/>
              <a:t>Oproti </a:t>
            </a:r>
            <a:r>
              <a:rPr lang="cs-CZ" sz="3800" dirty="0"/>
              <a:t>dřívějšímu bezpodílovému spoluvlastnictví manželů, výslovně stanoví, že majetek nabytý jedním manželem z majetku náležejícího do jeho výlučného vlastnictví není předmětem společného jmění manželů. </a:t>
            </a: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>
                <a:solidFill>
                  <a:srgbClr val="FFC000"/>
                </a:solidFill>
              </a:rPr>
              <a:t>Majetek </a:t>
            </a:r>
            <a:r>
              <a:rPr lang="cs-CZ" sz="3800" dirty="0">
                <a:solidFill>
                  <a:srgbClr val="FFC000"/>
                </a:solidFill>
              </a:rPr>
              <a:t>ve společném jmění nebo jeho část může jeden z manželů použít k podnikání se souhlasem druhého manžela při prvním použití tohoto majetku</a:t>
            </a:r>
            <a:r>
              <a:rPr lang="cs-CZ" sz="3800" dirty="0"/>
              <a:t>. K dalším právním úkonům souvisejícím s podnikáním již souhlas druhého manžela není třeba. Na návrh některého z manželů může soud zúžit společné jmění manželů. </a:t>
            </a:r>
          </a:p>
          <a:p>
            <a:endParaRPr lang="cs-CZ" sz="3800" b="1" dirty="0"/>
          </a:p>
        </p:txBody>
      </p:sp>
    </p:spTree>
    <p:extLst>
      <p:ext uri="{BB962C8B-B14F-4D97-AF65-F5344CB8AC3E}">
        <p14:creationId xmlns:p14="http://schemas.microsoft.com/office/powerpoint/2010/main" val="8168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250</Words>
  <Application>Microsoft Office PowerPoint</Application>
  <PresentationFormat>Předvádění na obrazovce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  <vt:lpstr>Rodinné právo manželství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47</cp:revision>
  <dcterms:created xsi:type="dcterms:W3CDTF">2012-06-18T15:15:37Z</dcterms:created>
  <dcterms:modified xsi:type="dcterms:W3CDTF">2013-01-08T12:15:08Z</dcterms:modified>
</cp:coreProperties>
</file>