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73" r:id="rId6"/>
    <p:sldId id="271" r:id="rId7"/>
    <p:sldId id="27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10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066821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 zánik manželství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rodinného práva.  Snímky obsahují shrnutí výkladu, otázky a správné odpovědi na zadané </a:t>
                      </a:r>
                      <a:r>
                        <a:rPr lang="cs-CZ" baseline="0" smtClean="0"/>
                        <a:t>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VY_32_INOVACE_19_ZKAR20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zánik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Manželství </a:t>
            </a:r>
            <a:r>
              <a:rPr lang="cs-CZ" b="1" dirty="0"/>
              <a:t>zaniká buď smrtí manžela nebo soudním rozhodnutím o prohlášení manžela za mrtvého nebo soudním rozhodnutím o rozvodu manželství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zánik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Manželství </a:t>
            </a:r>
            <a:r>
              <a:rPr lang="cs-CZ" b="1" dirty="0"/>
              <a:t>zaniká buď </a:t>
            </a:r>
            <a:r>
              <a:rPr lang="cs-CZ" b="1" dirty="0" smtClean="0"/>
              <a:t>………………….nebo</a:t>
            </a:r>
          </a:p>
          <a:p>
            <a:pPr marL="0" indent="0">
              <a:buNone/>
            </a:pPr>
            <a:r>
              <a:rPr lang="cs-CZ" b="1" dirty="0" smtClean="0"/>
              <a:t>…………………………………………………………….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747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zánik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Manželství </a:t>
            </a:r>
            <a:r>
              <a:rPr lang="cs-CZ" b="1" dirty="0"/>
              <a:t>zaniká buď </a:t>
            </a:r>
            <a:r>
              <a:rPr lang="cs-CZ" b="1" dirty="0">
                <a:solidFill>
                  <a:srgbClr val="FFC000"/>
                </a:solidFill>
              </a:rPr>
              <a:t>smrtí</a:t>
            </a:r>
            <a:r>
              <a:rPr lang="cs-CZ" b="1" dirty="0"/>
              <a:t> manžela nebo </a:t>
            </a:r>
            <a:r>
              <a:rPr lang="cs-CZ" b="1" dirty="0">
                <a:solidFill>
                  <a:srgbClr val="FFC000"/>
                </a:solidFill>
              </a:rPr>
              <a:t>soudním rozhodnutím o prohlášení manžela za mrtvého</a:t>
            </a:r>
            <a:r>
              <a:rPr lang="cs-CZ" b="1" dirty="0"/>
              <a:t> nebo </a:t>
            </a:r>
            <a:r>
              <a:rPr lang="cs-CZ" b="1" dirty="0">
                <a:solidFill>
                  <a:srgbClr val="FFC000"/>
                </a:solidFill>
              </a:rPr>
              <a:t>soudním rozhodnutím o rozvodu manželství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80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rozvod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b="1" dirty="0" smtClean="0"/>
          </a:p>
          <a:p>
            <a:r>
              <a:rPr lang="cs-CZ" dirty="0"/>
              <a:t>Pokud jsou vztahy mezi manželi vážně, hluboce a trvale rozvráceny, manželství nesplňuje svůj společenský účel a nelze očekávat obnovení manželského soužití, soud může na návrh na návrh některého z manželů manželství rozvést.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rozvod není právní nárok. </a:t>
            </a:r>
            <a:endParaRPr lang="cs-CZ" dirty="0" smtClean="0"/>
          </a:p>
          <a:p>
            <a:r>
              <a:rPr lang="cs-CZ" b="1" dirty="0" smtClean="0"/>
              <a:t>Rozvod</a:t>
            </a:r>
            <a:r>
              <a:rPr lang="cs-CZ" dirty="0" smtClean="0"/>
              <a:t> </a:t>
            </a:r>
            <a:r>
              <a:rPr lang="cs-CZ" dirty="0"/>
              <a:t>by měl být až posledním řešením problémů manželských partnerských vztahů. Pokud jeden z manželů s rozvodem nesouhlasí, soud může návrhu na rozvod nevyhovět. Soud zkoumá míru rozvratu manželství. 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68805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rozvod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Otázka: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Kdy a jakým způsobem může dojít k rozvodu?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953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 - rozvod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b="1" dirty="0" smtClean="0"/>
          </a:p>
          <a:p>
            <a:r>
              <a:rPr lang="cs-CZ" dirty="0"/>
              <a:t>Pokud jsou </a:t>
            </a:r>
            <a:r>
              <a:rPr lang="cs-CZ" dirty="0">
                <a:solidFill>
                  <a:srgbClr val="FFC000"/>
                </a:solidFill>
              </a:rPr>
              <a:t>vztahy </a:t>
            </a:r>
            <a:r>
              <a:rPr lang="cs-CZ" dirty="0"/>
              <a:t>mezi manželi </a:t>
            </a:r>
            <a:r>
              <a:rPr lang="cs-CZ" dirty="0">
                <a:solidFill>
                  <a:srgbClr val="FFC000"/>
                </a:solidFill>
              </a:rPr>
              <a:t>vážně, hluboce a trvale rozvráceny</a:t>
            </a:r>
            <a:r>
              <a:rPr lang="cs-CZ" dirty="0"/>
              <a:t>, manželství </a:t>
            </a:r>
            <a:r>
              <a:rPr lang="cs-CZ" dirty="0">
                <a:solidFill>
                  <a:srgbClr val="FFC000"/>
                </a:solidFill>
              </a:rPr>
              <a:t>nesplňuje</a:t>
            </a:r>
            <a:r>
              <a:rPr lang="cs-CZ" dirty="0"/>
              <a:t> svůj společenský </a:t>
            </a:r>
            <a:r>
              <a:rPr lang="cs-CZ" dirty="0">
                <a:solidFill>
                  <a:srgbClr val="FFC000"/>
                </a:solidFill>
              </a:rPr>
              <a:t>účel </a:t>
            </a:r>
            <a:r>
              <a:rPr lang="cs-CZ" dirty="0"/>
              <a:t>a </a:t>
            </a:r>
            <a:r>
              <a:rPr lang="cs-CZ" dirty="0">
                <a:solidFill>
                  <a:srgbClr val="FFC000"/>
                </a:solidFill>
              </a:rPr>
              <a:t>nelze očekávat obnovení </a:t>
            </a:r>
            <a:r>
              <a:rPr lang="cs-CZ" dirty="0"/>
              <a:t>manželského</a:t>
            </a:r>
            <a:r>
              <a:rPr lang="cs-CZ" dirty="0">
                <a:solidFill>
                  <a:srgbClr val="FFC000"/>
                </a:solidFill>
              </a:rPr>
              <a:t> soužití, soud může </a:t>
            </a:r>
            <a:r>
              <a:rPr lang="cs-CZ" dirty="0" smtClean="0">
                <a:solidFill>
                  <a:srgbClr val="FFC000"/>
                </a:solidFill>
              </a:rPr>
              <a:t>na </a:t>
            </a:r>
            <a:r>
              <a:rPr lang="cs-CZ" dirty="0">
                <a:solidFill>
                  <a:srgbClr val="FFC000"/>
                </a:solidFill>
              </a:rPr>
              <a:t>návrh některého z manželů manželství rozvést. 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 smtClean="0"/>
              <a:t>Na </a:t>
            </a:r>
            <a:r>
              <a:rPr lang="cs-CZ" dirty="0"/>
              <a:t>rozvod není právní nárok. </a:t>
            </a:r>
            <a:endParaRPr lang="cs-CZ" dirty="0" smtClean="0"/>
          </a:p>
          <a:p>
            <a:r>
              <a:rPr lang="cs-CZ" b="1" dirty="0" smtClean="0"/>
              <a:t>Rozvod</a:t>
            </a:r>
            <a:r>
              <a:rPr lang="cs-CZ" dirty="0" smtClean="0"/>
              <a:t> </a:t>
            </a:r>
            <a:r>
              <a:rPr lang="cs-CZ" dirty="0"/>
              <a:t>by měl být až posledním řešením problémů manželských partnerských vztahů. Pokud jeden z manželů s rozvodem nesouhlasí, soud může návrhu na rozvod nevyhovět. Soud zkoumá míru rozvratu manželství. 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2881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216</Words>
  <Application>Microsoft Office PowerPoint</Application>
  <PresentationFormat>Předvádění na obrazovce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Rodinné právo manželství - zánik</vt:lpstr>
      <vt:lpstr>Rodinné právo manželství - zánik</vt:lpstr>
      <vt:lpstr>Rodinné právo manželství - zánik</vt:lpstr>
      <vt:lpstr>Rodinné právo manželství - rozvod</vt:lpstr>
      <vt:lpstr>Rodinné právo manželství - rozvod</vt:lpstr>
      <vt:lpstr>Rodinné právo manželství - rozvod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51</cp:revision>
  <dcterms:created xsi:type="dcterms:W3CDTF">2012-06-18T15:15:37Z</dcterms:created>
  <dcterms:modified xsi:type="dcterms:W3CDTF">2013-01-08T12:15:32Z</dcterms:modified>
</cp:coreProperties>
</file>