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32A4ABE-E12F-443C-8A1C-CEB0ACFF3D5E}">
          <p14:sldIdLst>
            <p14:sldId id="256"/>
          </p14:sldIdLst>
        </p14:section>
        <p14:section name="Oddíl bez názvu" id="{62A1FF7B-517D-44AA-BD5D-9444D9B8C149}">
          <p14:sldIdLst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133" d="100"/>
          <a:sy n="133" d="100"/>
        </p:scale>
        <p:origin x="-144" y="18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78870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</a:t>
                      </a:r>
                      <a:r>
                        <a:rPr lang="cs-CZ" baseline="0" dirty="0" smtClean="0"/>
                        <a:t>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právní normy upravované trestním právem, rozdělení a prameny trestního práva, trestný čin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přestupek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výkladu, první strana obsahuje úkol ke společnému doplnění po diskuzi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Přestupky patří do </a:t>
            </a:r>
            <a:r>
              <a:rPr lang="cs-CZ" b="1" dirty="0"/>
              <a:t>správního práva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které se někdy nazývá trestní právo správní.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 přestupky se ukládají </a:t>
            </a:r>
            <a:r>
              <a:rPr lang="cs-CZ" b="1" dirty="0"/>
              <a:t>mírnější tresty: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napomenutí, pokuta, zákaz činnosti nebo propadnutí věci.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84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Pramen trestního práva správního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zákon o přestupcích </a:t>
            </a:r>
          </a:p>
          <a:p>
            <a:pPr marL="0" indent="0">
              <a:buNone/>
            </a:pPr>
            <a:r>
              <a:rPr lang="cs-CZ" dirty="0"/>
              <a:t>(zákon č. 200/1990 Sb., ve znění pozdějších předpisů).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795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6000" b="1" dirty="0" smtClean="0"/>
              <a:t>Shrnutí</a:t>
            </a:r>
            <a:r>
              <a:rPr lang="cs-CZ" sz="6000" b="1" dirty="0"/>
              <a:t>:</a:t>
            </a:r>
            <a:endParaRPr lang="cs-CZ" sz="60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99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6000" b="1" dirty="0"/>
              <a:t>Trestní právo </a:t>
            </a:r>
            <a:endParaRPr lang="cs-CZ" sz="6000" dirty="0"/>
          </a:p>
          <a:p>
            <a:r>
              <a:rPr lang="cs-CZ" sz="6000" dirty="0"/>
              <a:t>je odvětvím veřejného práva. </a:t>
            </a:r>
          </a:p>
          <a:p>
            <a:r>
              <a:rPr lang="cs-CZ" sz="6000" dirty="0"/>
              <a:t>Jeho úkolem je ochrana důležitých individuálních a společenských zájmů fyzických osob, právnických osob a státu, zejm. života, zdraví, lidské důstojnosti, osobní svobody, majetku, hospodářství, bezpečnosti a celistvosti státu a veřejného pořádku.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89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Rozdělení trestního práva</a:t>
            </a:r>
            <a:r>
              <a:rPr lang="cs-CZ" sz="4000" dirty="0"/>
              <a:t>:</a:t>
            </a:r>
          </a:p>
          <a:p>
            <a:r>
              <a:rPr lang="cs-CZ" sz="4000" b="1" dirty="0" smtClean="0"/>
              <a:t>hmotné </a:t>
            </a:r>
            <a:r>
              <a:rPr lang="cs-CZ" sz="4000" b="1" dirty="0"/>
              <a:t>(materiální)</a:t>
            </a:r>
            <a:r>
              <a:rPr lang="cs-CZ" sz="4000" dirty="0"/>
              <a:t>: obsahuje normy o podmínkách a způsobech trestání – pramen: </a:t>
            </a:r>
            <a:r>
              <a:rPr lang="cs-CZ" sz="4000" b="1" dirty="0"/>
              <a:t>trestní zákoník</a:t>
            </a:r>
            <a:endParaRPr lang="cs-CZ" sz="4000" dirty="0"/>
          </a:p>
          <a:p>
            <a:r>
              <a:rPr lang="cs-CZ" sz="4000" b="1" dirty="0" smtClean="0"/>
              <a:t>procesní </a:t>
            </a:r>
            <a:r>
              <a:rPr lang="cs-CZ" sz="4000" b="1" dirty="0"/>
              <a:t>(formální)</a:t>
            </a:r>
            <a:r>
              <a:rPr lang="cs-CZ" sz="4000" dirty="0"/>
              <a:t>: obsahuje normy o zjišťování trestných činů, o soudním trestním řízení a o výkonu uložených trestů – pramen: </a:t>
            </a:r>
            <a:r>
              <a:rPr lang="cs-CZ" sz="4000" b="1" dirty="0"/>
              <a:t>trestní řád</a:t>
            </a:r>
            <a:endParaRPr lang="cs-CZ" sz="40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874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</a:t>
            </a:r>
            <a:r>
              <a:rPr lang="cs-CZ" b="1"/>
              <a:t>trestního </a:t>
            </a:r>
            <a:r>
              <a:rPr lang="cs-CZ" b="1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Trestné činy </a:t>
            </a:r>
            <a:endParaRPr lang="cs-CZ" sz="4000" dirty="0"/>
          </a:p>
          <a:p>
            <a:r>
              <a:rPr lang="cs-CZ" sz="4000" dirty="0"/>
              <a:t>jsou protiprávní činy, které trestní zákoník označuje za trestné a jejichž znaky jsou uvedeny ve zvláštní části trestního zákoníku.</a:t>
            </a:r>
          </a:p>
          <a:p>
            <a:r>
              <a:rPr lang="cs-CZ" sz="4000" dirty="0"/>
              <a:t>Dělí se na</a:t>
            </a:r>
            <a:r>
              <a:rPr lang="cs-CZ" sz="4000" b="1" dirty="0"/>
              <a:t> přečiny</a:t>
            </a:r>
            <a:r>
              <a:rPr lang="cs-CZ" sz="4000" dirty="0"/>
              <a:t> a </a:t>
            </a:r>
            <a:r>
              <a:rPr lang="cs-CZ" sz="4000" b="1" dirty="0"/>
              <a:t>zločiny</a:t>
            </a:r>
            <a:r>
              <a:rPr lang="cs-CZ" sz="4000" dirty="0"/>
              <a:t>.</a:t>
            </a:r>
          </a:p>
          <a:p>
            <a:pPr marL="0" indent="0">
              <a:buNone/>
            </a:pPr>
            <a:r>
              <a:rPr lang="cs-CZ" sz="4000" b="1" dirty="0"/>
              <a:t>Přestupky </a:t>
            </a:r>
            <a:endParaRPr lang="cs-CZ" sz="4000" dirty="0"/>
          </a:p>
          <a:p>
            <a:r>
              <a:rPr lang="cs-CZ" sz="4000" dirty="0"/>
              <a:t>jsou provinění méně závažná než trestné činy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69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Úkolem trestního práva</a:t>
            </a:r>
            <a:endParaRPr lang="cs-CZ" dirty="0"/>
          </a:p>
          <a:p>
            <a:r>
              <a:rPr lang="cs-CZ" dirty="0"/>
              <a:t>je ochrana důležitých individuálních a společenských zájmů fyzických osob, právnických osob a státu.</a:t>
            </a:r>
          </a:p>
          <a:p>
            <a:r>
              <a:rPr lang="cs-CZ" dirty="0"/>
              <a:t>V soudním trestním řízení nezastupuje své zájmy na straně obžaloby poškozený, ale stát prostřednictvím státního zástupce.</a:t>
            </a:r>
          </a:p>
          <a:p>
            <a:pPr marL="0" indent="0">
              <a:buNone/>
            </a:pPr>
            <a:r>
              <a:rPr lang="cs-CZ" b="1" dirty="0"/>
              <a:t>Doplňte:</a:t>
            </a:r>
            <a:r>
              <a:rPr lang="cs-CZ" dirty="0"/>
              <a:t> Trestní právo je tedy odvětvím ……………………. práva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1. Úvod do trestního práva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Úkolem trestního práva</a:t>
            </a:r>
            <a:endParaRPr lang="cs-CZ" sz="1600" dirty="0"/>
          </a:p>
          <a:p>
            <a:r>
              <a:rPr lang="cs-CZ" dirty="0"/>
              <a:t>je ochrana důležitých individuálních a společenských zájmů fyzických osob, právnických osob a státu.</a:t>
            </a:r>
            <a:endParaRPr lang="cs-CZ" sz="1600" dirty="0"/>
          </a:p>
          <a:p>
            <a:r>
              <a:rPr lang="cs-CZ" dirty="0"/>
              <a:t>V soudním trestním řízení nezastupuje své zájmy na straně obžaloby poškozený, ale stát prostřednictvím státního zástupce.</a:t>
            </a:r>
            <a:endParaRPr lang="cs-CZ" sz="1600" dirty="0"/>
          </a:p>
          <a:p>
            <a:r>
              <a:rPr lang="cs-CZ" dirty="0"/>
              <a:t>Trestní právo je tedy odvětvím </a:t>
            </a:r>
            <a:r>
              <a:rPr lang="cs-CZ" b="1" dirty="0"/>
              <a:t>veřejného</a:t>
            </a:r>
            <a:r>
              <a:rPr lang="cs-CZ" dirty="0"/>
              <a:t> práva.</a:t>
            </a:r>
            <a:endParaRPr lang="cs-CZ" sz="16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Trestní právo se rozděluje na</a:t>
            </a:r>
            <a:r>
              <a:rPr lang="cs-CZ" dirty="0"/>
              <a:t>:</a:t>
            </a:r>
          </a:p>
          <a:p>
            <a:r>
              <a:rPr lang="cs-CZ" dirty="0" smtClean="0"/>
              <a:t>hmotné </a:t>
            </a:r>
            <a:r>
              <a:rPr lang="cs-CZ" dirty="0"/>
              <a:t>(materiální)</a:t>
            </a:r>
          </a:p>
          <a:p>
            <a:r>
              <a:rPr lang="cs-CZ" dirty="0" smtClean="0"/>
              <a:t>a </a:t>
            </a:r>
            <a:r>
              <a:rPr lang="cs-CZ" dirty="0"/>
              <a:t>procesní (formální).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právo se rozděluje na</a:t>
            </a:r>
            <a:r>
              <a:rPr lang="cs-CZ" dirty="0"/>
              <a:t>:</a:t>
            </a:r>
            <a:endParaRPr lang="cs-CZ" sz="1600" dirty="0"/>
          </a:p>
          <a:p>
            <a:r>
              <a:rPr lang="cs-CZ" dirty="0" smtClean="0"/>
              <a:t>hmotné </a:t>
            </a:r>
            <a:r>
              <a:rPr lang="cs-CZ" dirty="0"/>
              <a:t>(materiální)</a:t>
            </a:r>
            <a:endParaRPr lang="cs-CZ" sz="1600" dirty="0"/>
          </a:p>
          <a:p>
            <a:r>
              <a:rPr lang="cs-CZ" dirty="0" smtClean="0"/>
              <a:t>a </a:t>
            </a:r>
            <a:r>
              <a:rPr lang="cs-CZ" dirty="0"/>
              <a:t>procesní (formální).</a:t>
            </a:r>
            <a:endParaRPr lang="cs-CZ" sz="1600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sz="1600" dirty="0"/>
          </a:p>
          <a:p>
            <a:r>
              <a:rPr lang="cs-CZ" b="1" dirty="0"/>
              <a:t>Hmotné (materiální)</a:t>
            </a:r>
            <a:r>
              <a:rPr lang="cs-CZ" dirty="0"/>
              <a:t>: obsahuje normy o podmínkách a způsobech trestání</a:t>
            </a:r>
            <a:endParaRPr lang="cs-CZ" sz="1600" dirty="0"/>
          </a:p>
          <a:p>
            <a:r>
              <a:rPr lang="cs-CZ" b="1" dirty="0"/>
              <a:t>Procesní (formální)</a:t>
            </a:r>
            <a:r>
              <a:rPr lang="cs-CZ" dirty="0"/>
              <a:t>: obsahuje normy o zjišťování trestných činů, o soudním trestním řízení a o výkonu uložených trestů.</a:t>
            </a:r>
            <a:endParaRPr lang="cs-CZ" sz="16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356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Základním pramenem</a:t>
            </a:r>
            <a:r>
              <a:rPr lang="cs-CZ" dirty="0"/>
              <a:t> </a:t>
            </a:r>
          </a:p>
          <a:p>
            <a:r>
              <a:rPr lang="cs-CZ" dirty="0" smtClean="0"/>
              <a:t>trestního </a:t>
            </a:r>
            <a:r>
              <a:rPr lang="cs-CZ" dirty="0"/>
              <a:t>práva hmotného je </a:t>
            </a:r>
            <a:r>
              <a:rPr lang="cs-CZ" b="1" dirty="0"/>
              <a:t>trestní zákoník</a:t>
            </a:r>
            <a:r>
              <a:rPr lang="cs-CZ" dirty="0"/>
              <a:t> (zákon č. 40/2009 Sb., ve znění pozdějších předpisů) </a:t>
            </a:r>
          </a:p>
          <a:p>
            <a:r>
              <a:rPr lang="cs-CZ" dirty="0" smtClean="0"/>
              <a:t>a </a:t>
            </a:r>
            <a:r>
              <a:rPr lang="cs-CZ" dirty="0"/>
              <a:t>práva procesního </a:t>
            </a:r>
            <a:r>
              <a:rPr lang="cs-CZ" b="1" dirty="0"/>
              <a:t>trestní řád</a:t>
            </a:r>
            <a:r>
              <a:rPr lang="cs-CZ" dirty="0"/>
              <a:t> (zákon č. 141/1961 Sb., v platném znění).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25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Trestný čin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protiprávní čin, který trestní zákoník označuje za trestný a jehož znaky jsou uvedeny ve zvláštní části trestního zákoníku.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1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Trestný čin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protiprávní čin, který trestní zákoník označuje za trestný a jehož znaky jsou uvedeny ve zvláštní části trestního zákoníku.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 smtClean="0"/>
              <a:t>Trestné </a:t>
            </a:r>
            <a:r>
              <a:rPr lang="cs-CZ" b="1" dirty="0"/>
              <a:t>činy se dělí na: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 </a:t>
            </a:r>
            <a:r>
              <a:rPr lang="cs-CZ" b="1" dirty="0" smtClean="0"/>
              <a:t>přečiny</a:t>
            </a:r>
            <a:r>
              <a:rPr lang="cs-CZ" dirty="0" smtClean="0"/>
              <a:t> </a:t>
            </a:r>
            <a:r>
              <a:rPr lang="cs-CZ" dirty="0"/>
              <a:t>– nedbalostní trestné činy a úmyslné trestné činy, na něž trestní zákoník stanoví trest odnětí svobody s horní hranicí trestní sazby do pěti let.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</a:t>
            </a:r>
            <a:r>
              <a:rPr lang="cs-CZ" b="1" dirty="0"/>
              <a:t>z</a:t>
            </a:r>
            <a:r>
              <a:rPr lang="cs-CZ" b="1" dirty="0" smtClean="0"/>
              <a:t>ločiny</a:t>
            </a:r>
            <a:r>
              <a:rPr lang="cs-CZ" dirty="0" smtClean="0"/>
              <a:t> </a:t>
            </a:r>
            <a:r>
              <a:rPr lang="cs-CZ" dirty="0"/>
              <a:t>– všechny trestné činy, které nejsou podle trestního zákoníku přečiny. Zvlášť závažnými zločiny jsou ty, na něž stanoví trest odnětí svobody na nejméně deset let.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14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Přestupek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provinění méně závažné než trestný čin, jež neprojednává soud, nýbrž orgány Policie ČR, obecní úřady a specializované orgány státní správy (např. celní správa, inspekce atd.)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762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578</Words>
  <Application>Microsoft Office PowerPoint</Application>
  <PresentationFormat>Předvádění na obrazovce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Název vzdělávacího materiálu</vt:lpstr>
      <vt:lpstr>1. Úvod do trestního práva</vt:lpstr>
      <vt:lpstr>1. Úvod do trestního práva 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Prezentace aplikace PowerPoint</vt:lpstr>
      <vt:lpstr>1. Úvod do trestního práva</vt:lpstr>
      <vt:lpstr>1. Úvod do trestního práva</vt:lpstr>
      <vt:lpstr>1. Úvod do trestního práva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41</cp:revision>
  <dcterms:created xsi:type="dcterms:W3CDTF">2012-06-18T15:15:37Z</dcterms:created>
  <dcterms:modified xsi:type="dcterms:W3CDTF">2013-01-01T18:26:49Z</dcterms:modified>
</cp:coreProperties>
</file>