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144" y="18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828569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</a:t>
                      </a:r>
                      <a:r>
                        <a:rPr lang="cs-CZ" baseline="0" dirty="0" smtClean="0"/>
                        <a:t>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trestnost, skutková podstata, pachatel a účastník trestného činu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slouží jako výtah</a:t>
                      </a:r>
                      <a:r>
                        <a:rPr lang="cs-CZ" baseline="0" dirty="0" smtClean="0"/>
                        <a:t> základních pojmů k výkladu, první strana obsahuje úkol ke společnému opakování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VY_32_INOVACE_20_ZSIL10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2. </a:t>
            </a:r>
            <a:r>
              <a:rPr lang="cs-CZ" b="1" dirty="0" smtClean="0"/>
              <a:t>Trestnost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/>
              <a:t>Účastníky trestného činu jsou:</a:t>
            </a:r>
            <a:endParaRPr lang="cs-CZ" dirty="0"/>
          </a:p>
          <a:p>
            <a:r>
              <a:rPr lang="cs-CZ" b="1" dirty="0" smtClean="0"/>
              <a:t>organizátor</a:t>
            </a:r>
            <a:r>
              <a:rPr lang="cs-CZ" dirty="0" smtClean="0"/>
              <a:t> </a:t>
            </a:r>
            <a:r>
              <a:rPr lang="cs-CZ" dirty="0"/>
              <a:t>(čin organizoval nebo řídil), </a:t>
            </a:r>
          </a:p>
          <a:p>
            <a:r>
              <a:rPr lang="cs-CZ" b="1" dirty="0" smtClean="0"/>
              <a:t>návodce</a:t>
            </a:r>
            <a:r>
              <a:rPr lang="cs-CZ" dirty="0" smtClean="0"/>
              <a:t> </a:t>
            </a:r>
            <a:r>
              <a:rPr lang="cs-CZ" dirty="0"/>
              <a:t>(pachatele ke spáchání trestného činu navedl) </a:t>
            </a:r>
          </a:p>
          <a:p>
            <a:r>
              <a:rPr lang="cs-CZ" dirty="0" smtClean="0"/>
              <a:t>a </a:t>
            </a:r>
            <a:r>
              <a:rPr lang="cs-CZ" b="1" dirty="0"/>
              <a:t>pomocník</a:t>
            </a:r>
            <a:r>
              <a:rPr lang="cs-CZ" dirty="0"/>
              <a:t> (opatřil prostředky, </a:t>
            </a:r>
            <a:r>
              <a:rPr lang="cs-CZ" dirty="0" smtClean="0"/>
              <a:t>odstranil </a:t>
            </a:r>
            <a:r>
              <a:rPr lang="cs-CZ" dirty="0"/>
              <a:t>překážky, radil atd.) Jsou trestně odpovědni jako spolupachatelé.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/>
              <a:t>Spolupachatelé </a:t>
            </a:r>
            <a:endParaRPr lang="cs-CZ" dirty="0"/>
          </a:p>
          <a:p>
            <a:r>
              <a:rPr lang="cs-CZ" dirty="0"/>
              <a:t>jsou osoby, které spáchaly trestný čin společným jednáním. </a:t>
            </a:r>
          </a:p>
          <a:p>
            <a:r>
              <a:rPr lang="cs-CZ" dirty="0"/>
              <a:t>Každý je odpovědný tak, jako by trestný čin spáchal sám </a:t>
            </a:r>
          </a:p>
          <a:p>
            <a:pPr marL="0" indent="0">
              <a:buNone/>
            </a:pPr>
            <a:r>
              <a:rPr lang="cs-CZ" dirty="0"/>
              <a:t>(</a:t>
            </a:r>
            <a:r>
              <a:rPr lang="cs-CZ" b="1" dirty="0"/>
              <a:t>solidární odpovědnost</a:t>
            </a:r>
            <a:r>
              <a:rPr lang="cs-CZ" dirty="0"/>
              <a:t>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720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2. </a:t>
            </a:r>
            <a:r>
              <a:rPr lang="cs-CZ" b="1" dirty="0" smtClean="0"/>
              <a:t>Trestnost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/>
              <a:t>Právní vztahy účastníků trestního práva </a:t>
            </a:r>
            <a:endParaRPr lang="cs-CZ" b="1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nejsou</a:t>
            </a:r>
            <a:r>
              <a:rPr lang="cs-CZ" dirty="0"/>
              <a:t> rovné. </a:t>
            </a:r>
            <a:endParaRPr lang="cs-CZ" dirty="0" smtClean="0"/>
          </a:p>
          <a:p>
            <a:r>
              <a:rPr lang="cs-CZ" b="1" dirty="0" smtClean="0"/>
              <a:t>Státní </a:t>
            </a:r>
            <a:r>
              <a:rPr lang="cs-CZ" b="1" dirty="0"/>
              <a:t>zástupce</a:t>
            </a:r>
            <a:r>
              <a:rPr lang="cs-CZ" dirty="0"/>
              <a:t> vystupuje jako nositel veřejné moci, </a:t>
            </a:r>
          </a:p>
          <a:p>
            <a:r>
              <a:rPr lang="cs-CZ" b="1" dirty="0"/>
              <a:t>pachatel</a:t>
            </a:r>
            <a:r>
              <a:rPr lang="cs-CZ" dirty="0"/>
              <a:t> je povinen strpět trest.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577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6000" b="1" dirty="0" smtClean="0"/>
              <a:t>Shrnutí</a:t>
            </a:r>
            <a:r>
              <a:rPr lang="cs-CZ" sz="6000" b="1" dirty="0"/>
              <a:t>:</a:t>
            </a:r>
            <a:endParaRPr lang="cs-CZ" sz="6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113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2. </a:t>
            </a:r>
            <a:r>
              <a:rPr lang="cs-CZ" b="1" dirty="0" smtClean="0"/>
              <a:t>Trestnost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6000" b="1" dirty="0"/>
              <a:t>Trestnost</a:t>
            </a:r>
            <a:r>
              <a:rPr lang="cs-CZ" sz="6000" dirty="0"/>
              <a:t> </a:t>
            </a:r>
            <a:r>
              <a:rPr lang="cs-CZ" sz="6000" b="1" dirty="0"/>
              <a:t>se vztahuje na:</a:t>
            </a:r>
            <a:endParaRPr lang="cs-CZ" sz="6000" dirty="0"/>
          </a:p>
          <a:p>
            <a:r>
              <a:rPr lang="cs-CZ" sz="6000" b="1" dirty="0" smtClean="0"/>
              <a:t>trestný </a:t>
            </a:r>
            <a:r>
              <a:rPr lang="cs-CZ" sz="6000" b="1" dirty="0"/>
              <a:t>čin</a:t>
            </a:r>
            <a:r>
              <a:rPr lang="cs-CZ" sz="6000" dirty="0"/>
              <a:t>,</a:t>
            </a:r>
          </a:p>
          <a:p>
            <a:r>
              <a:rPr lang="cs-CZ" sz="6000" b="1" dirty="0" smtClean="0"/>
              <a:t>pokus</a:t>
            </a:r>
            <a:r>
              <a:rPr lang="cs-CZ" sz="6000" dirty="0" smtClean="0"/>
              <a:t> </a:t>
            </a:r>
            <a:r>
              <a:rPr lang="cs-CZ" sz="6000" dirty="0"/>
              <a:t>o trestný čin </a:t>
            </a:r>
          </a:p>
          <a:p>
            <a:r>
              <a:rPr lang="cs-CZ" sz="6000" b="1" dirty="0" smtClean="0"/>
              <a:t>i na přípravu</a:t>
            </a:r>
            <a:r>
              <a:rPr lang="cs-CZ" sz="6000" dirty="0" smtClean="0"/>
              <a:t> </a:t>
            </a:r>
            <a:r>
              <a:rPr lang="cs-CZ" sz="6000" dirty="0"/>
              <a:t>trestného činu.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381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2. </a:t>
            </a:r>
            <a:r>
              <a:rPr lang="cs-CZ" b="1" dirty="0" smtClean="0"/>
              <a:t>Trestnost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  <a:p>
            <a:r>
              <a:rPr lang="cs-CZ" sz="5400" b="1" dirty="0"/>
              <a:t>Pachatelem trestného činu </a:t>
            </a:r>
            <a:endParaRPr lang="cs-CZ" sz="5400" dirty="0"/>
          </a:p>
          <a:p>
            <a:pPr marL="0" indent="0">
              <a:buNone/>
            </a:pPr>
            <a:r>
              <a:rPr lang="cs-CZ" sz="5400" dirty="0"/>
              <a:t>může být pouze </a:t>
            </a:r>
            <a:r>
              <a:rPr lang="cs-CZ" sz="5400" b="1" dirty="0"/>
              <a:t>fyzická osoba</a:t>
            </a:r>
            <a:r>
              <a:rPr lang="cs-CZ" sz="5400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265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2. </a:t>
            </a:r>
            <a:r>
              <a:rPr lang="cs-CZ" b="1" smtClean="0"/>
              <a:t>Trestnost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5400" b="1" dirty="0"/>
              <a:t>Spolupachatelé</a:t>
            </a:r>
            <a:endParaRPr lang="cs-CZ" sz="5400" dirty="0"/>
          </a:p>
          <a:p>
            <a:r>
              <a:rPr lang="cs-CZ" sz="5400" dirty="0"/>
              <a:t>(organizátor, návodce a pomocník)</a:t>
            </a:r>
          </a:p>
          <a:p>
            <a:r>
              <a:rPr lang="cs-CZ" sz="5400" dirty="0"/>
              <a:t>jsou odpovědni tak, jako by každý z nich trestný čin spáchal sám </a:t>
            </a:r>
          </a:p>
          <a:p>
            <a:pPr marL="0" indent="0">
              <a:buNone/>
            </a:pPr>
            <a:r>
              <a:rPr lang="cs-CZ" sz="5400" dirty="0"/>
              <a:t>(</a:t>
            </a:r>
            <a:r>
              <a:rPr lang="cs-CZ" sz="5400" b="1" dirty="0"/>
              <a:t>solidární odpovědnost</a:t>
            </a:r>
            <a:r>
              <a:rPr lang="cs-CZ" sz="5400" dirty="0"/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646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2. </a:t>
            </a:r>
            <a:r>
              <a:rPr lang="cs-CZ" b="1" dirty="0" smtClean="0"/>
              <a:t>Trestnost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Opakování</a:t>
            </a:r>
            <a:endParaRPr lang="cs-CZ" dirty="0"/>
          </a:p>
          <a:p>
            <a:r>
              <a:rPr lang="cs-CZ" b="1" dirty="0"/>
              <a:t>Doplňte:</a:t>
            </a:r>
            <a:r>
              <a:rPr lang="cs-CZ" dirty="0"/>
              <a:t> Trestný čin je …………………...……………………………………………,</a:t>
            </a:r>
          </a:p>
          <a:p>
            <a:r>
              <a:rPr lang="cs-CZ" dirty="0"/>
              <a:t>jehož znaky jsou uvedeny ve </a:t>
            </a:r>
            <a:r>
              <a:rPr lang="cs-CZ" dirty="0" smtClean="0"/>
              <a:t>………………………………………………………………….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2. </a:t>
            </a:r>
            <a:r>
              <a:rPr lang="cs-CZ" b="1" dirty="0" smtClean="0"/>
              <a:t>Trestnost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Trestný čin </a:t>
            </a:r>
            <a:endParaRPr lang="cs-CZ" dirty="0"/>
          </a:p>
          <a:p>
            <a:r>
              <a:rPr lang="cs-CZ" dirty="0"/>
              <a:t>je jednání nebezpečné pro společnost, </a:t>
            </a:r>
          </a:p>
          <a:p>
            <a:r>
              <a:rPr lang="cs-CZ" dirty="0"/>
              <a:t>jehož znaky jsou uvedeny ve zvláštní části trestního zákoníku 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083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2. </a:t>
            </a:r>
            <a:r>
              <a:rPr lang="cs-CZ" b="1" dirty="0" smtClean="0"/>
              <a:t>Trestnost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Trestný čin </a:t>
            </a:r>
            <a:endParaRPr lang="cs-CZ" dirty="0"/>
          </a:p>
          <a:p>
            <a:r>
              <a:rPr lang="cs-CZ" dirty="0"/>
              <a:t>je jednání nebezpečné pro společnost, </a:t>
            </a:r>
          </a:p>
          <a:p>
            <a:r>
              <a:rPr lang="cs-CZ" dirty="0"/>
              <a:t>jehož znaky jsou uvedeny ve zvláštní části trestního zákoníku 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/>
              <a:t>Žádný trestný čin bez zákona 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(zákaz retroaktivity)</a:t>
            </a:r>
            <a:endParaRPr lang="cs-CZ" dirty="0"/>
          </a:p>
          <a:p>
            <a:r>
              <a:rPr lang="cs-CZ" dirty="0"/>
              <a:t>Čin je trestný, jen pokud jeho trestnost </a:t>
            </a:r>
          </a:p>
          <a:p>
            <a:pPr marL="0" indent="0">
              <a:buNone/>
            </a:pPr>
            <a:r>
              <a:rPr lang="cs-CZ" dirty="0"/>
              <a:t>byla zákonem stanovena dříve, než byl spáchán.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584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2. </a:t>
            </a:r>
            <a:r>
              <a:rPr lang="cs-CZ" b="1" dirty="0" smtClean="0"/>
              <a:t>Trestnost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Skutková </a:t>
            </a:r>
            <a:r>
              <a:rPr lang="cs-CZ" b="1" dirty="0"/>
              <a:t>podstata trestného činu </a:t>
            </a:r>
            <a:endParaRPr lang="cs-CZ" dirty="0"/>
          </a:p>
          <a:p>
            <a:r>
              <a:rPr lang="cs-CZ" dirty="0"/>
              <a:t>je jeho definice (znaky popsané) v trestním zákoníku.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834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2. </a:t>
            </a:r>
            <a:r>
              <a:rPr lang="cs-CZ" b="1" dirty="0" smtClean="0"/>
              <a:t>Trestnost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/>
              <a:t>Trestnost</a:t>
            </a:r>
            <a:r>
              <a:rPr lang="cs-CZ" dirty="0"/>
              <a:t> </a:t>
            </a:r>
          </a:p>
          <a:p>
            <a:r>
              <a:rPr lang="cs-CZ" dirty="0"/>
              <a:t>se vztahuje na </a:t>
            </a:r>
            <a:r>
              <a:rPr lang="cs-CZ" b="1" dirty="0"/>
              <a:t>trestný čin</a:t>
            </a:r>
            <a:r>
              <a:rPr lang="cs-CZ" dirty="0"/>
              <a:t> </a:t>
            </a:r>
          </a:p>
          <a:p>
            <a:r>
              <a:rPr lang="cs-CZ" b="1" dirty="0"/>
              <a:t>i na pokus</a:t>
            </a:r>
            <a:r>
              <a:rPr lang="cs-CZ" dirty="0"/>
              <a:t> o trestný čin, který nebyl dokončen. </a:t>
            </a:r>
          </a:p>
          <a:p>
            <a:r>
              <a:rPr lang="cs-CZ" dirty="0"/>
              <a:t>Trestná je </a:t>
            </a:r>
            <a:r>
              <a:rPr lang="cs-CZ" b="1" dirty="0"/>
              <a:t>i příprava</a:t>
            </a:r>
            <a:r>
              <a:rPr lang="cs-CZ" dirty="0"/>
              <a:t> trestného činu. 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Pro trestnost činu postačí </a:t>
            </a:r>
            <a:r>
              <a:rPr lang="cs-CZ" b="1" dirty="0"/>
              <a:t>naplnění všech znaků</a:t>
            </a:r>
            <a:r>
              <a:rPr lang="cs-CZ" dirty="0"/>
              <a:t> skutkové podstaty.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290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2. </a:t>
            </a:r>
            <a:r>
              <a:rPr lang="cs-CZ" b="1" dirty="0" smtClean="0"/>
              <a:t>Trestnost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/>
              <a:t>Trestnost</a:t>
            </a:r>
            <a:r>
              <a:rPr lang="cs-CZ" dirty="0"/>
              <a:t> </a:t>
            </a:r>
          </a:p>
          <a:p>
            <a:r>
              <a:rPr lang="cs-CZ" dirty="0"/>
              <a:t>se vztahuje na </a:t>
            </a:r>
            <a:r>
              <a:rPr lang="cs-CZ" b="1" dirty="0"/>
              <a:t>trestný čin</a:t>
            </a:r>
            <a:r>
              <a:rPr lang="cs-CZ" dirty="0"/>
              <a:t> </a:t>
            </a:r>
          </a:p>
          <a:p>
            <a:r>
              <a:rPr lang="cs-CZ" b="1" dirty="0"/>
              <a:t>i na pokus</a:t>
            </a:r>
            <a:r>
              <a:rPr lang="cs-CZ" dirty="0"/>
              <a:t> o trestný čin, který nebyl dokončen. </a:t>
            </a:r>
          </a:p>
          <a:p>
            <a:r>
              <a:rPr lang="cs-CZ" dirty="0"/>
              <a:t>Trestná je </a:t>
            </a:r>
            <a:r>
              <a:rPr lang="cs-CZ" b="1" dirty="0"/>
              <a:t>i příprava</a:t>
            </a:r>
            <a:r>
              <a:rPr lang="cs-CZ" dirty="0"/>
              <a:t> trestného činu. </a:t>
            </a:r>
          </a:p>
          <a:p>
            <a:r>
              <a:rPr lang="cs-CZ" dirty="0"/>
              <a:t>Pro trestnost činu postačí </a:t>
            </a:r>
            <a:r>
              <a:rPr lang="cs-CZ" b="1" dirty="0"/>
              <a:t>naplnění všech znaků</a:t>
            </a:r>
            <a:r>
              <a:rPr lang="cs-CZ" dirty="0"/>
              <a:t> skutkové podstaty.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/>
              <a:t>Beztrestným</a:t>
            </a:r>
            <a:endParaRPr lang="cs-CZ" dirty="0"/>
          </a:p>
          <a:p>
            <a:r>
              <a:rPr lang="cs-CZ" dirty="0"/>
              <a:t>je pokus pouze tehdy, pokud od něj pachatel upustil dobrovolně nebo včas učinil oznámení, takže nebezpečí </a:t>
            </a:r>
            <a:r>
              <a:rPr lang="cs-CZ" dirty="0" smtClean="0"/>
              <a:t>vyplývající z</a:t>
            </a:r>
            <a:r>
              <a:rPr lang="cs-CZ" dirty="0"/>
              <a:t> jeho činu mohlo být odstraněno.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787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2. </a:t>
            </a:r>
            <a:r>
              <a:rPr lang="cs-CZ" b="1" dirty="0" smtClean="0"/>
              <a:t>Trestnost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/>
              <a:t>Pachatelem trestného činu </a:t>
            </a:r>
            <a:endParaRPr lang="cs-CZ" dirty="0"/>
          </a:p>
          <a:p>
            <a:r>
              <a:rPr lang="cs-CZ" dirty="0"/>
              <a:t>může být </a:t>
            </a:r>
            <a:r>
              <a:rPr lang="cs-CZ" b="1" dirty="0"/>
              <a:t>pouze fyzická osoba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213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2. </a:t>
            </a:r>
            <a:r>
              <a:rPr lang="cs-CZ" b="1" dirty="0" smtClean="0"/>
              <a:t>Trestnost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/>
              <a:t>Účastníky trestného činu jsou:</a:t>
            </a:r>
            <a:endParaRPr lang="cs-CZ" dirty="0"/>
          </a:p>
          <a:p>
            <a:r>
              <a:rPr lang="cs-CZ" b="1" dirty="0" smtClean="0"/>
              <a:t>organizátor</a:t>
            </a:r>
            <a:r>
              <a:rPr lang="cs-CZ" dirty="0" smtClean="0"/>
              <a:t> </a:t>
            </a:r>
            <a:r>
              <a:rPr lang="cs-CZ" dirty="0"/>
              <a:t>(čin organizoval nebo řídil), </a:t>
            </a:r>
          </a:p>
          <a:p>
            <a:r>
              <a:rPr lang="cs-CZ" b="1" dirty="0" smtClean="0"/>
              <a:t>návodce</a:t>
            </a:r>
            <a:r>
              <a:rPr lang="cs-CZ" dirty="0" smtClean="0"/>
              <a:t> </a:t>
            </a:r>
            <a:r>
              <a:rPr lang="cs-CZ" dirty="0"/>
              <a:t>(pachatele ke spáchání trestného činu navedl) </a:t>
            </a:r>
          </a:p>
          <a:p>
            <a:r>
              <a:rPr lang="cs-CZ" dirty="0" smtClean="0"/>
              <a:t>a </a:t>
            </a:r>
            <a:r>
              <a:rPr lang="cs-CZ" b="1" dirty="0"/>
              <a:t>pomocník</a:t>
            </a:r>
            <a:r>
              <a:rPr lang="cs-CZ" dirty="0"/>
              <a:t> (opatřil prostředky, </a:t>
            </a:r>
            <a:r>
              <a:rPr lang="cs-CZ" dirty="0" smtClean="0"/>
              <a:t>odstranil </a:t>
            </a:r>
            <a:r>
              <a:rPr lang="cs-CZ" dirty="0"/>
              <a:t>překážky, radil atd.) Jsou trestně odpovědni jako spolupachatelé.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321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395</Words>
  <Application>Microsoft Office PowerPoint</Application>
  <PresentationFormat>Předvádění na obrazovce (4:3)</PresentationFormat>
  <Paragraphs>109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Název vzdělávacího materiálu</vt:lpstr>
      <vt:lpstr>2. Trestnost</vt:lpstr>
      <vt:lpstr>2. Trestnost</vt:lpstr>
      <vt:lpstr>2. Trestnost</vt:lpstr>
      <vt:lpstr>2. Trestnost</vt:lpstr>
      <vt:lpstr>2. Trestnost</vt:lpstr>
      <vt:lpstr>2. Trestnost</vt:lpstr>
      <vt:lpstr>2. Trestnost</vt:lpstr>
      <vt:lpstr>2. Trestnost</vt:lpstr>
      <vt:lpstr>2. Trestnost</vt:lpstr>
      <vt:lpstr>2. Trestnost</vt:lpstr>
      <vt:lpstr> </vt:lpstr>
      <vt:lpstr>2. Trestnost</vt:lpstr>
      <vt:lpstr>2. Trestnost</vt:lpstr>
      <vt:lpstr>2. Trestnost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ED</cp:lastModifiedBy>
  <cp:revision>40</cp:revision>
  <dcterms:created xsi:type="dcterms:W3CDTF">2012-06-18T15:15:37Z</dcterms:created>
  <dcterms:modified xsi:type="dcterms:W3CDTF">2013-01-01T18:27:42Z</dcterms:modified>
</cp:coreProperties>
</file>