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 id="264" r:id="rId3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33" d="100"/>
          <a:sy n="133" d="100"/>
        </p:scale>
        <p:origin x="-144" y="17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1.1.2013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390532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1.1.2013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116451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1.1.2013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149236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1.1.2013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139827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4140BB4E-2633-4063-97C2-2670DEA63A79}" type="datetimeFigureOut">
              <a:rPr lang="cs-CZ" smtClean="0"/>
              <a:t>1.1.2013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691226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140BB4E-2633-4063-97C2-2670DEA63A79}" type="datetimeFigureOut">
              <a:rPr lang="cs-CZ" smtClean="0"/>
              <a:t>1.1.2013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398271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140BB4E-2633-4063-97C2-2670DEA63A79}" type="datetimeFigureOut">
              <a:rPr lang="cs-CZ" smtClean="0"/>
              <a:t>1.1.2013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305383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4140BB4E-2633-4063-97C2-2670DEA63A79}" type="datetimeFigureOut">
              <a:rPr lang="cs-CZ" smtClean="0"/>
              <a:t>1.1.2013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1214908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140BB4E-2633-4063-97C2-2670DEA63A79}" type="datetimeFigureOut">
              <a:rPr lang="cs-CZ" smtClean="0"/>
              <a:t>1.1.2013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574318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t>1.1.2013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433613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t>1.1.2013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66308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40BB4E-2633-4063-97C2-2670DEA63A79}" type="datetimeFigureOut">
              <a:rPr lang="cs-CZ" smtClean="0"/>
              <a:t>1.1.2013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85DCB-F636-4FE0-988B-4D5911413AE6}" type="slidenum">
              <a:rPr lang="cs-CZ" smtClean="0"/>
              <a:t>‹#›</a:t>
            </a:fld>
            <a:endParaRPr lang="cs-CZ"/>
          </a:p>
        </p:txBody>
      </p:sp>
    </p:spTree>
    <p:extLst>
      <p:ext uri="{BB962C8B-B14F-4D97-AF65-F5344CB8AC3E}">
        <p14:creationId xmlns:p14="http://schemas.microsoft.com/office/powerpoint/2010/main" val="381976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772816"/>
            <a:ext cx="7772400" cy="432048"/>
          </a:xfrm>
        </p:spPr>
        <p:txBody>
          <a:bodyPr>
            <a:noAutofit/>
          </a:bodyPr>
          <a:lstStyle/>
          <a:p>
            <a:r>
              <a:rPr lang="cs-CZ" sz="3600" b="1" dirty="0" smtClean="0"/>
              <a:t>Název vzdělávacího materiálu</a:t>
            </a:r>
            <a:endParaRPr lang="cs-CZ" sz="3600" b="1" dirty="0"/>
          </a:p>
        </p:txBody>
      </p:sp>
      <p:sp>
        <p:nvSpPr>
          <p:cNvPr id="4" name="Obdélník 3"/>
          <p:cNvSpPr/>
          <p:nvPr/>
        </p:nvSpPr>
        <p:spPr>
          <a:xfrm>
            <a:off x="0" y="6093296"/>
            <a:ext cx="9144000" cy="764704"/>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TextovéPole 4"/>
          <p:cNvSpPr txBox="1"/>
          <p:nvPr/>
        </p:nvSpPr>
        <p:spPr>
          <a:xfrm>
            <a:off x="359532" y="6207695"/>
            <a:ext cx="8424936" cy="461665"/>
          </a:xfrm>
          <a:prstGeom prst="rect">
            <a:avLst/>
          </a:prstGeom>
          <a:noFill/>
        </p:spPr>
        <p:txBody>
          <a:bodyPr wrap="square" rtlCol="0">
            <a:spAutoFit/>
          </a:bodyPr>
          <a:lstStyle/>
          <a:p>
            <a:r>
              <a:rPr lang="en-US" sz="2400" dirty="0" err="1" smtClean="0">
                <a:solidFill>
                  <a:schemeClr val="bg1"/>
                </a:solidFill>
              </a:rPr>
              <a:t>Gymn</a:t>
            </a:r>
            <a:r>
              <a:rPr lang="cs-CZ" sz="2400" dirty="0" err="1" smtClean="0">
                <a:solidFill>
                  <a:schemeClr val="bg1"/>
                </a:solidFill>
              </a:rPr>
              <a:t>ázium</a:t>
            </a:r>
            <a:r>
              <a:rPr lang="cs-CZ" sz="2400" dirty="0" smtClean="0">
                <a:solidFill>
                  <a:schemeClr val="bg1"/>
                </a:solidFill>
              </a:rPr>
              <a:t> a Jazyková škola s právem státní jazykové zkoušky Zlín</a:t>
            </a:r>
            <a:endParaRPr lang="cs-CZ" sz="2400" dirty="0">
              <a:solidFill>
                <a:schemeClr val="bg1"/>
              </a:solidFill>
            </a:endParaRPr>
          </a:p>
        </p:txBody>
      </p:sp>
      <p:cxnSp>
        <p:nvCxnSpPr>
          <p:cNvPr id="7" name="Přímá spojnice 6"/>
          <p:cNvCxnSpPr/>
          <p:nvPr/>
        </p:nvCxnSpPr>
        <p:spPr>
          <a:xfrm>
            <a:off x="727714" y="2348880"/>
            <a:ext cx="7669126"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9" name="Tabulka 8"/>
          <p:cNvGraphicFramePr>
            <a:graphicFrameLocks noGrp="1"/>
          </p:cNvGraphicFramePr>
          <p:nvPr>
            <p:extLst>
              <p:ext uri="{D42A27DB-BD31-4B8C-83A1-F6EECF244321}">
                <p14:modId xmlns:p14="http://schemas.microsoft.com/office/powerpoint/2010/main" val="3827514983"/>
              </p:ext>
            </p:extLst>
          </p:nvPr>
        </p:nvGraphicFramePr>
        <p:xfrm>
          <a:off x="729020" y="2492896"/>
          <a:ext cx="7666515" cy="3662680"/>
        </p:xfrm>
        <a:graphic>
          <a:graphicData uri="http://schemas.openxmlformats.org/drawingml/2006/table">
            <a:tbl>
              <a:tblPr firstRow="1" bandRow="1">
                <a:tableStyleId>{69CF1AB2-1976-4502-BF36-3FF5EA218861}</a:tableStyleId>
              </a:tblPr>
              <a:tblGrid>
                <a:gridCol w="2465106"/>
                <a:gridCol w="5201409"/>
              </a:tblGrid>
              <a:tr h="360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Tematická oblast</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 Pracovní a trestní právo</a:t>
                      </a:r>
                      <a:endParaRPr lang="cs-CZ" dirty="0"/>
                    </a:p>
                  </a:txBody>
                  <a:tcPr/>
                </a:tc>
              </a:tr>
              <a:tr h="35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Datum vytvoření</a:t>
                      </a:r>
                      <a:endParaRPr lang="cs-CZ" b="1" dirty="0"/>
                    </a:p>
                  </a:txBody>
                  <a:tcPr/>
                </a:tc>
                <a:tc>
                  <a:txBody>
                    <a:bodyPr/>
                    <a:lstStyle/>
                    <a:p>
                      <a:r>
                        <a:rPr lang="cs-CZ" dirty="0" smtClean="0"/>
                        <a:t>19.</a:t>
                      </a:r>
                      <a:r>
                        <a:rPr lang="cs-CZ" baseline="0" dirty="0" smtClean="0"/>
                        <a:t> 11. 2012</a:t>
                      </a:r>
                      <a:endParaRPr lang="cs-CZ" dirty="0"/>
                    </a:p>
                  </a:txBody>
                  <a:tcPr/>
                </a:tc>
              </a:tr>
              <a:tr h="343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1" dirty="0" smtClean="0"/>
                        <a:t>Ročník </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4. ročník čtyřletého a 8. ročník osmiletého G</a:t>
                      </a:r>
                      <a:endParaRPr lang="cs-CZ" dirty="0"/>
                    </a:p>
                  </a:txBody>
                  <a:tcPr/>
                </a:tc>
              </a:tr>
              <a:tr h="332720">
                <a:tc>
                  <a:txBody>
                    <a:bodyPr/>
                    <a:lstStyle/>
                    <a:p>
                      <a:r>
                        <a:rPr lang="cs-CZ" b="1" dirty="0" smtClean="0"/>
                        <a:t>Stručný obsah</a:t>
                      </a:r>
                      <a:endParaRPr lang="cs-CZ" b="1" dirty="0"/>
                    </a:p>
                  </a:txBody>
                  <a:tcPr/>
                </a:tc>
                <a:tc>
                  <a:txBody>
                    <a:bodyPr/>
                    <a:lstStyle/>
                    <a:p>
                      <a:r>
                        <a:rPr lang="cs-CZ" sz="1800" kern="1200" dirty="0" smtClean="0">
                          <a:solidFill>
                            <a:schemeClr val="dk1"/>
                          </a:solidFill>
                          <a:effectLst/>
                          <a:latin typeface="+mn-lt"/>
                          <a:ea typeface="+mn-ea"/>
                          <a:cs typeface="+mn-cs"/>
                        </a:rPr>
                        <a:t>společná práce s třídou – seřazení vybraných trestných činů na základě skutkové podstaty a trestní sazby</a:t>
                      </a:r>
                      <a:endParaRPr lang="cs-CZ" sz="1800" kern="1200" dirty="0">
                        <a:solidFill>
                          <a:schemeClr val="dk1"/>
                        </a:solidFill>
                        <a:effectLst/>
                        <a:latin typeface="+mn-lt"/>
                        <a:ea typeface="+mn-ea"/>
                        <a:cs typeface="+mn-cs"/>
                      </a:endParaRPr>
                    </a:p>
                  </a:txBody>
                  <a:tcPr/>
                </a:tc>
              </a:tr>
              <a:tr h="360040">
                <a:tc>
                  <a:txBody>
                    <a:bodyPr/>
                    <a:lstStyle/>
                    <a:p>
                      <a:r>
                        <a:rPr lang="cs-CZ" sz="1800" b="1" kern="1200" dirty="0" smtClean="0">
                          <a:effectLst/>
                        </a:rPr>
                        <a:t>Způsob využití</a:t>
                      </a:r>
                      <a:endParaRPr lang="cs-CZ" b="1" dirty="0"/>
                    </a:p>
                  </a:txBody>
                  <a:tcPr/>
                </a:tc>
                <a:tc>
                  <a:txBody>
                    <a:bodyPr/>
                    <a:lstStyle/>
                    <a:p>
                      <a:r>
                        <a:rPr lang="cs-CZ" dirty="0" smtClean="0"/>
                        <a:t>slouží </a:t>
                      </a:r>
                      <a:r>
                        <a:rPr lang="cs-CZ" dirty="0" smtClean="0"/>
                        <a:t>ke kontrole d. </a:t>
                      </a:r>
                      <a:r>
                        <a:rPr lang="cs-CZ" dirty="0" err="1" smtClean="0"/>
                        <a:t>ú.</a:t>
                      </a:r>
                      <a:r>
                        <a:rPr lang="cs-CZ" dirty="0" smtClean="0"/>
                        <a:t> – vyhledání</a:t>
                      </a:r>
                      <a:r>
                        <a:rPr lang="cs-CZ" baseline="0" dirty="0" smtClean="0"/>
                        <a:t> informací z trestního zákoníku – a ke společné práci – sestavení „žebříčku“ t. č. podle společenské nebezpečnosti</a:t>
                      </a:r>
                      <a:endParaRPr lang="cs-CZ" dirty="0"/>
                    </a:p>
                  </a:txBody>
                  <a:tcPr/>
                </a:tc>
              </a:tr>
              <a:tr h="360040">
                <a:tc>
                  <a:txBody>
                    <a:bodyPr/>
                    <a:lstStyle/>
                    <a:p>
                      <a:r>
                        <a:rPr lang="cs-CZ" sz="1800" b="1" kern="1200" dirty="0" smtClean="0">
                          <a:effectLst/>
                        </a:rPr>
                        <a:t>Autor</a:t>
                      </a:r>
                      <a:endParaRPr lang="cs-CZ" b="1" dirty="0"/>
                    </a:p>
                  </a:txBody>
                  <a:tcPr/>
                </a:tc>
                <a:tc>
                  <a:txBody>
                    <a:bodyPr/>
                    <a:lstStyle/>
                    <a:p>
                      <a:r>
                        <a:rPr lang="cs-CZ" dirty="0" smtClean="0"/>
                        <a:t>Mgr. Přemysl Šil</a:t>
                      </a:r>
                      <a:endParaRPr lang="cs-CZ" dirty="0"/>
                    </a:p>
                  </a:txBody>
                  <a:tcPr/>
                </a:tc>
              </a:tr>
              <a:tr h="370840">
                <a:tc>
                  <a:txBody>
                    <a:bodyPr/>
                    <a:lstStyle/>
                    <a:p>
                      <a:r>
                        <a:rPr lang="cs-CZ" sz="1800" b="1" kern="1200" dirty="0" smtClean="0">
                          <a:effectLst/>
                        </a:rPr>
                        <a:t>Kód</a:t>
                      </a:r>
                      <a:endParaRPr lang="cs-CZ" b="1" dirty="0"/>
                    </a:p>
                  </a:txBody>
                  <a:tcPr/>
                </a:tc>
                <a:tc>
                  <a:txBody>
                    <a:bodyPr/>
                    <a:lstStyle/>
                    <a:p>
                      <a:r>
                        <a:rPr lang="cs-CZ" smtClean="0"/>
                        <a:t>VY_32_INOVACE_20_ZSIL12</a:t>
                      </a:r>
                      <a:endParaRPr lang="cs-CZ" dirty="0"/>
                    </a:p>
                  </a:txBody>
                  <a:tcPr/>
                </a:tc>
              </a:tr>
            </a:tbl>
          </a:graphicData>
        </a:graphic>
      </p:graphicFrame>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364" y="188640"/>
            <a:ext cx="7743825" cy="143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8644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ohrožování zdraví závadnými potravinami </a:t>
            </a:r>
            <a:endParaRPr lang="cs-CZ" b="1" dirty="0" smtClean="0"/>
          </a:p>
          <a:p>
            <a:pPr marL="0" indent="0">
              <a:buNone/>
            </a:pPr>
            <a:r>
              <a:rPr lang="cs-CZ" b="1" dirty="0" smtClean="0"/>
              <a:t>a </a:t>
            </a:r>
            <a:r>
              <a:rPr lang="cs-CZ" b="1" dirty="0"/>
              <a:t>jinými </a:t>
            </a:r>
            <a:r>
              <a:rPr lang="cs-CZ" b="1" dirty="0" smtClean="0"/>
              <a:t>předměty</a:t>
            </a:r>
          </a:p>
          <a:p>
            <a:pPr marL="0" indent="0">
              <a:buNone/>
            </a:pPr>
            <a:endParaRPr lang="cs-CZ" b="1" dirty="0" smtClean="0"/>
          </a:p>
        </p:txBody>
      </p:sp>
    </p:spTree>
    <p:extLst>
      <p:ext uri="{BB962C8B-B14F-4D97-AF65-F5344CB8AC3E}">
        <p14:creationId xmlns:p14="http://schemas.microsoft.com/office/powerpoint/2010/main" val="24763648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b="1" dirty="0"/>
              <a:t>ohrožování zdraví závadnými potravinami </a:t>
            </a:r>
            <a:endParaRPr lang="cs-CZ" b="1" dirty="0" smtClean="0"/>
          </a:p>
          <a:p>
            <a:pPr marL="0" indent="0">
              <a:buNone/>
            </a:pPr>
            <a:r>
              <a:rPr lang="cs-CZ" b="1" dirty="0" smtClean="0"/>
              <a:t>a </a:t>
            </a:r>
            <a:r>
              <a:rPr lang="cs-CZ" b="1" dirty="0"/>
              <a:t>jinými </a:t>
            </a:r>
            <a:r>
              <a:rPr lang="cs-CZ" b="1" dirty="0" smtClean="0"/>
              <a:t>předměty</a:t>
            </a:r>
          </a:p>
          <a:p>
            <a:pPr marL="0" indent="0">
              <a:buNone/>
            </a:pPr>
            <a:r>
              <a:rPr lang="cs-CZ" dirty="0"/>
              <a:t>Kdo v rozporu s jiným právním předpisem má na prodej nebo pro tento účel vyrobí anebo sobě nebo jinému opatří úmyslně potraviny nebo jiné předměty, jejichž požití nebo užití k obvyklému účelu je nebezpečné lidskému zdraví, bude potrestán odnětím svobody až na dvě léta, zákazem činnosti nebo propadnutím věci.</a:t>
            </a:r>
            <a:endParaRPr lang="cs-CZ" b="1" dirty="0" smtClean="0"/>
          </a:p>
        </p:txBody>
      </p:sp>
    </p:spTree>
    <p:extLst>
      <p:ext uri="{BB962C8B-B14F-4D97-AF65-F5344CB8AC3E}">
        <p14:creationId xmlns:p14="http://schemas.microsoft.com/office/powerpoint/2010/main" val="1201184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zneužívání pravomoci úřední osoby</a:t>
            </a:r>
            <a:endParaRPr lang="cs-CZ" b="1" dirty="0" smtClean="0"/>
          </a:p>
        </p:txBody>
      </p:sp>
    </p:spTree>
    <p:extLst>
      <p:ext uri="{BB962C8B-B14F-4D97-AF65-F5344CB8AC3E}">
        <p14:creationId xmlns:p14="http://schemas.microsoft.com/office/powerpoint/2010/main" val="26558687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zneužívání pravomoci úřední </a:t>
            </a:r>
            <a:r>
              <a:rPr lang="cs-CZ" b="1" dirty="0" smtClean="0"/>
              <a:t>osoby</a:t>
            </a:r>
          </a:p>
          <a:p>
            <a:r>
              <a:rPr lang="cs-CZ" dirty="0"/>
              <a:t>Úřední osoba, která </a:t>
            </a:r>
          </a:p>
          <a:p>
            <a:r>
              <a:rPr lang="cs-CZ" dirty="0"/>
              <a:t>a) vykonává svou pravomoc způsobem odporujícím jinému právnímu předpisu,</a:t>
            </a:r>
          </a:p>
          <a:p>
            <a:r>
              <a:rPr lang="cs-CZ" dirty="0"/>
              <a:t>b) překročí svou pravomoc, nebo</a:t>
            </a:r>
          </a:p>
          <a:p>
            <a:r>
              <a:rPr lang="cs-CZ" dirty="0"/>
              <a:t>c) nesplní povinnost vyplývající z její pravomoci, bude potrestána odnětím svobody na jeden rok až pět let nebo zákazem činnosti.</a:t>
            </a:r>
            <a:endParaRPr lang="cs-CZ" b="1" dirty="0" smtClean="0"/>
          </a:p>
        </p:txBody>
      </p:sp>
    </p:spTree>
    <p:extLst>
      <p:ext uri="{BB962C8B-B14F-4D97-AF65-F5344CB8AC3E}">
        <p14:creationId xmlns:p14="http://schemas.microsoft.com/office/powerpoint/2010/main" val="12456955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vražda</a:t>
            </a:r>
            <a:endParaRPr lang="cs-CZ" b="1" dirty="0" smtClean="0"/>
          </a:p>
        </p:txBody>
      </p:sp>
    </p:spTree>
    <p:extLst>
      <p:ext uri="{BB962C8B-B14F-4D97-AF65-F5344CB8AC3E}">
        <p14:creationId xmlns:p14="http://schemas.microsoft.com/office/powerpoint/2010/main" val="10460085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smtClean="0"/>
              <a:t>vražda</a:t>
            </a:r>
          </a:p>
          <a:p>
            <a:pPr marL="0" indent="0">
              <a:buNone/>
            </a:pPr>
            <a:r>
              <a:rPr lang="cs-CZ" dirty="0"/>
              <a:t>Kdo jiného úmyslně usmrtí, bude potrestán odnětím svobody na deset až osmnáct let.</a:t>
            </a:r>
          </a:p>
          <a:p>
            <a:pPr marL="0" indent="0">
              <a:buNone/>
            </a:pPr>
            <a:r>
              <a:rPr lang="cs-CZ" dirty="0"/>
              <a:t>Kdo jiného úmyslně usmrtí s rozmyslem nebo po předchozím uvážení, bude potrestán odnětím svobody na dvanáct až dvacet let.</a:t>
            </a:r>
            <a:endParaRPr lang="cs-CZ" b="1" dirty="0" smtClean="0"/>
          </a:p>
        </p:txBody>
      </p:sp>
    </p:spTree>
    <p:extLst>
      <p:ext uri="{BB962C8B-B14F-4D97-AF65-F5344CB8AC3E}">
        <p14:creationId xmlns:p14="http://schemas.microsoft.com/office/powerpoint/2010/main" val="11026077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přijetí úplatku</a:t>
            </a:r>
            <a:endParaRPr lang="cs-CZ" b="1" dirty="0" smtClean="0"/>
          </a:p>
        </p:txBody>
      </p:sp>
    </p:spTree>
    <p:extLst>
      <p:ext uri="{BB962C8B-B14F-4D97-AF65-F5344CB8AC3E}">
        <p14:creationId xmlns:p14="http://schemas.microsoft.com/office/powerpoint/2010/main" val="30343552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přijetí </a:t>
            </a:r>
            <a:r>
              <a:rPr lang="cs-CZ" b="1" dirty="0" smtClean="0"/>
              <a:t>úplatku</a:t>
            </a:r>
          </a:p>
          <a:p>
            <a:pPr marL="0" indent="0">
              <a:buNone/>
            </a:pPr>
            <a:r>
              <a:rPr lang="cs-CZ" dirty="0"/>
              <a:t>Kdo sám nebo prostřednictvím jiného v souvislosti s obstaráváním věcí obecného zájmu pro sebe nebo pro jiného přijme nebo si dá slíbit úplatek, bude potrestán odnětím svobody až na čtyři léta nebo zákazem činnosti.</a:t>
            </a:r>
            <a:endParaRPr lang="cs-CZ" b="1" dirty="0" smtClean="0"/>
          </a:p>
        </p:txBody>
      </p:sp>
    </p:spTree>
    <p:extLst>
      <p:ext uri="{BB962C8B-B14F-4D97-AF65-F5344CB8AC3E}">
        <p14:creationId xmlns:p14="http://schemas.microsoft.com/office/powerpoint/2010/main" val="24343601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nenastoupení služby v ozbrojených silách</a:t>
            </a:r>
            <a:endParaRPr lang="cs-CZ" b="1" dirty="0" smtClean="0"/>
          </a:p>
        </p:txBody>
      </p:sp>
    </p:spTree>
    <p:extLst>
      <p:ext uri="{BB962C8B-B14F-4D97-AF65-F5344CB8AC3E}">
        <p14:creationId xmlns:p14="http://schemas.microsoft.com/office/powerpoint/2010/main" val="40988416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nenastoupení služby v ozbrojených </a:t>
            </a:r>
            <a:r>
              <a:rPr lang="cs-CZ" b="1" dirty="0" smtClean="0"/>
              <a:t>silách</a:t>
            </a:r>
          </a:p>
          <a:p>
            <a:pPr marL="0" indent="0">
              <a:buNone/>
            </a:pPr>
            <a:r>
              <a:rPr lang="cs-CZ" dirty="0"/>
              <a:t>Kdo na základě řádně mu doručeného povolávacího rozkazu nenastoupí za nouzového stavu službu v ozbrojených silách do 24 hodin, ač mu v tom nebránila žádná zákonem předpokládaná překážka, bude potrestán odnětím svobody až na jeden rok.</a:t>
            </a:r>
            <a:endParaRPr lang="cs-CZ" b="1" dirty="0" smtClean="0"/>
          </a:p>
        </p:txBody>
      </p:sp>
    </p:spTree>
    <p:extLst>
      <p:ext uri="{BB962C8B-B14F-4D97-AF65-F5344CB8AC3E}">
        <p14:creationId xmlns:p14="http://schemas.microsoft.com/office/powerpoint/2010/main" val="1806127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Společně doplňte </a:t>
            </a:r>
            <a:endParaRPr lang="cs-CZ" dirty="0"/>
          </a:p>
          <a:p>
            <a:r>
              <a:rPr lang="cs-CZ" dirty="0"/>
              <a:t>skutkové podstaty a trestní sazby </a:t>
            </a:r>
          </a:p>
          <a:p>
            <a:pPr marL="0" indent="0">
              <a:buNone/>
            </a:pPr>
            <a:r>
              <a:rPr lang="cs-CZ" dirty="0"/>
              <a:t>vybraných čtrnácti trestných činů.</a:t>
            </a:r>
          </a:p>
          <a:p>
            <a:r>
              <a:rPr lang="cs-CZ" b="1" dirty="0"/>
              <a:t>únos dítěte a osoby stižené duševní poruchou </a:t>
            </a:r>
          </a:p>
        </p:txBody>
      </p:sp>
    </p:spTree>
    <p:extLst>
      <p:ext uri="{BB962C8B-B14F-4D97-AF65-F5344CB8AC3E}">
        <p14:creationId xmlns:p14="http://schemas.microsoft.com/office/powerpoint/2010/main" val="12632910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šíření toxikomanie</a:t>
            </a:r>
            <a:endParaRPr lang="cs-CZ" b="1" dirty="0" smtClean="0"/>
          </a:p>
        </p:txBody>
      </p:sp>
    </p:spTree>
    <p:extLst>
      <p:ext uri="{BB962C8B-B14F-4D97-AF65-F5344CB8AC3E}">
        <p14:creationId xmlns:p14="http://schemas.microsoft.com/office/powerpoint/2010/main" val="16590990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šíření </a:t>
            </a:r>
            <a:r>
              <a:rPr lang="cs-CZ" b="1" dirty="0" smtClean="0"/>
              <a:t>toxikomanie</a:t>
            </a:r>
          </a:p>
          <a:p>
            <a:pPr marL="0" indent="0">
              <a:buNone/>
            </a:pPr>
            <a:r>
              <a:rPr lang="cs-CZ" dirty="0"/>
              <a:t>Kdo svádí jiného ke zneužívání jiné návykové látky než alkoholu nebo ho v tom podporuje anebo kdo zneužívání takové látky jinak podněcuje nebo šíří, bude potrestán odnětím svobody až na tři léta nebo zákazem činnosti.</a:t>
            </a:r>
            <a:endParaRPr lang="cs-CZ" b="1" dirty="0" smtClean="0"/>
          </a:p>
        </p:txBody>
      </p:sp>
    </p:spTree>
    <p:extLst>
      <p:ext uri="{BB962C8B-B14F-4D97-AF65-F5344CB8AC3E}">
        <p14:creationId xmlns:p14="http://schemas.microsoft.com/office/powerpoint/2010/main" val="13029977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znásilnění</a:t>
            </a:r>
            <a:endParaRPr lang="cs-CZ" b="1" dirty="0" smtClean="0"/>
          </a:p>
        </p:txBody>
      </p:sp>
    </p:spTree>
    <p:extLst>
      <p:ext uri="{BB962C8B-B14F-4D97-AF65-F5344CB8AC3E}">
        <p14:creationId xmlns:p14="http://schemas.microsoft.com/office/powerpoint/2010/main" val="38790380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z</a:t>
            </a:r>
            <a:r>
              <a:rPr lang="cs-CZ" b="1" dirty="0" smtClean="0"/>
              <a:t>násilnění</a:t>
            </a:r>
          </a:p>
          <a:p>
            <a:pPr marL="0" indent="0">
              <a:buNone/>
            </a:pPr>
            <a:r>
              <a:rPr lang="cs-CZ" dirty="0"/>
              <a:t>Kdo jiného násilím nebo pohrůžkou násilí nebo pohrůžkou jiné těžké újmy donutí k pohlavnímu styku, nebo kdo k takovému činu zneužije jeho bezbrannosti, bude potrestán odnětím svobody na šest měsíců až pět let.</a:t>
            </a:r>
            <a:endParaRPr lang="cs-CZ" b="1" dirty="0" smtClean="0"/>
          </a:p>
        </p:txBody>
      </p:sp>
    </p:spTree>
    <p:extLst>
      <p:ext uri="{BB962C8B-B14F-4D97-AF65-F5344CB8AC3E}">
        <p14:creationId xmlns:p14="http://schemas.microsoft.com/office/powerpoint/2010/main" val="37743657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loupež</a:t>
            </a:r>
            <a:endParaRPr lang="cs-CZ" b="1" dirty="0" smtClean="0"/>
          </a:p>
        </p:txBody>
      </p:sp>
    </p:spTree>
    <p:extLst>
      <p:ext uri="{BB962C8B-B14F-4D97-AF65-F5344CB8AC3E}">
        <p14:creationId xmlns:p14="http://schemas.microsoft.com/office/powerpoint/2010/main" val="17417507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l</a:t>
            </a:r>
            <a:r>
              <a:rPr lang="cs-CZ" b="1" dirty="0" smtClean="0"/>
              <a:t>oupež</a:t>
            </a:r>
          </a:p>
          <a:p>
            <a:pPr marL="0" indent="0">
              <a:buNone/>
            </a:pPr>
            <a:r>
              <a:rPr lang="cs-CZ" dirty="0"/>
              <a:t>Kdo proti jinému užije násilí nebo pohrůžky bezprostředního násilí v úmyslu zmocnit se cizí věci, bude potrestán odnětím svobody na dvě léta až deset let.</a:t>
            </a:r>
            <a:endParaRPr lang="cs-CZ" b="1" dirty="0" smtClean="0"/>
          </a:p>
        </p:txBody>
      </p:sp>
    </p:spTree>
    <p:extLst>
      <p:ext uri="{BB962C8B-B14F-4D97-AF65-F5344CB8AC3E}">
        <p14:creationId xmlns:p14="http://schemas.microsoft.com/office/powerpoint/2010/main" val="34390431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porušení autorského práva, </a:t>
            </a:r>
            <a:endParaRPr lang="cs-CZ" b="1" dirty="0" smtClean="0"/>
          </a:p>
          <a:p>
            <a:pPr marL="0" indent="0">
              <a:buNone/>
            </a:pPr>
            <a:r>
              <a:rPr lang="cs-CZ" b="1" dirty="0" smtClean="0"/>
              <a:t>práv </a:t>
            </a:r>
            <a:r>
              <a:rPr lang="cs-CZ" b="1" dirty="0"/>
              <a:t>souvisejících s právem autorským </a:t>
            </a:r>
            <a:endParaRPr lang="cs-CZ" b="1" dirty="0" smtClean="0"/>
          </a:p>
          <a:p>
            <a:pPr marL="0" indent="0">
              <a:buNone/>
            </a:pPr>
            <a:r>
              <a:rPr lang="cs-CZ" b="1" dirty="0" smtClean="0"/>
              <a:t>a </a:t>
            </a:r>
            <a:r>
              <a:rPr lang="cs-CZ" b="1" dirty="0"/>
              <a:t>práv k databázi</a:t>
            </a:r>
            <a:endParaRPr lang="cs-CZ" b="1" dirty="0" smtClean="0"/>
          </a:p>
        </p:txBody>
      </p:sp>
    </p:spTree>
    <p:extLst>
      <p:ext uri="{BB962C8B-B14F-4D97-AF65-F5344CB8AC3E}">
        <p14:creationId xmlns:p14="http://schemas.microsoft.com/office/powerpoint/2010/main" val="19269562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fontScale="92500" lnSpcReduction="10000"/>
          </a:bodyPr>
          <a:lstStyle/>
          <a:p>
            <a:pPr marL="0" indent="0">
              <a:buNone/>
            </a:pPr>
            <a:r>
              <a:rPr lang="cs-CZ" b="1" dirty="0"/>
              <a:t>porušení autorského práva, </a:t>
            </a:r>
            <a:endParaRPr lang="cs-CZ" b="1" dirty="0" smtClean="0"/>
          </a:p>
          <a:p>
            <a:pPr marL="0" indent="0">
              <a:buNone/>
            </a:pPr>
            <a:r>
              <a:rPr lang="cs-CZ" b="1" dirty="0" smtClean="0"/>
              <a:t>práv </a:t>
            </a:r>
            <a:r>
              <a:rPr lang="cs-CZ" b="1" dirty="0"/>
              <a:t>souvisejících s právem autorským </a:t>
            </a:r>
            <a:endParaRPr lang="cs-CZ" b="1" dirty="0" smtClean="0"/>
          </a:p>
          <a:p>
            <a:pPr marL="0" indent="0">
              <a:buNone/>
            </a:pPr>
            <a:r>
              <a:rPr lang="cs-CZ" b="1" dirty="0" smtClean="0"/>
              <a:t>a </a:t>
            </a:r>
            <a:r>
              <a:rPr lang="cs-CZ" b="1" dirty="0"/>
              <a:t>práv k </a:t>
            </a:r>
            <a:r>
              <a:rPr lang="cs-CZ" b="1" dirty="0" smtClean="0"/>
              <a:t>databázi</a:t>
            </a:r>
          </a:p>
          <a:p>
            <a:pPr marL="0" indent="0">
              <a:buNone/>
            </a:pPr>
            <a:r>
              <a:rPr lang="cs-CZ" dirty="0"/>
              <a:t>Kdo neoprávněně zasáhne nikoli nepatrně do zákonem chráněných práv k autorskému dílu, uměleckému výkonu, zvukovému či zvukově obrazovému záznamu, rozhlasovému nebo televiznímu vysílání nebo databázi, bude potrestán odnětím svobody až na dvě léta, zákazem činnosti nebo propadnutím věci.</a:t>
            </a:r>
            <a:endParaRPr lang="cs-CZ" b="1" dirty="0" smtClean="0"/>
          </a:p>
        </p:txBody>
      </p:sp>
    </p:spTree>
    <p:extLst>
      <p:ext uri="{BB962C8B-B14F-4D97-AF65-F5344CB8AC3E}">
        <p14:creationId xmlns:p14="http://schemas.microsoft.com/office/powerpoint/2010/main" val="23993192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teror</a:t>
            </a:r>
            <a:endParaRPr lang="cs-CZ" b="1" dirty="0" smtClean="0"/>
          </a:p>
        </p:txBody>
      </p:sp>
    </p:spTree>
    <p:extLst>
      <p:ext uri="{BB962C8B-B14F-4D97-AF65-F5344CB8AC3E}">
        <p14:creationId xmlns:p14="http://schemas.microsoft.com/office/powerpoint/2010/main" val="36897607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t</a:t>
            </a:r>
            <a:r>
              <a:rPr lang="cs-CZ" b="1" dirty="0" smtClean="0"/>
              <a:t>eror</a:t>
            </a:r>
          </a:p>
          <a:p>
            <a:pPr marL="0" indent="0">
              <a:buNone/>
            </a:pPr>
            <a:r>
              <a:rPr lang="cs-CZ" dirty="0"/>
              <a:t>Kdo v úmyslu poškodit ústavní zřízení České republiky jiného úmyslně usmrtí, bude potrestán odnětím svobody na patnáct až dvacet let, popřípadě vedle tohoto trestu též propadnutím majetku, nebo výjimečným trestem.</a:t>
            </a:r>
            <a:endParaRPr lang="cs-CZ" b="1" dirty="0" smtClean="0"/>
          </a:p>
        </p:txBody>
      </p:sp>
    </p:spTree>
    <p:extLst>
      <p:ext uri="{BB962C8B-B14F-4D97-AF65-F5344CB8AC3E}">
        <p14:creationId xmlns:p14="http://schemas.microsoft.com/office/powerpoint/2010/main" val="332859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smtClean="0"/>
              <a:t>únos </a:t>
            </a:r>
            <a:r>
              <a:rPr lang="cs-CZ" b="1" dirty="0"/>
              <a:t>dítěte a osoby stižené duševní poruchou </a:t>
            </a:r>
            <a:endParaRPr lang="cs-CZ" b="1" dirty="0" smtClean="0"/>
          </a:p>
          <a:p>
            <a:pPr marL="0" indent="0">
              <a:buNone/>
            </a:pPr>
            <a:r>
              <a:rPr lang="cs-CZ" dirty="0"/>
              <a:t>Kdo dítě nebo osobu stiženou duševní poruchou odejme z opatrování toho, kdo má podle jiného právního předpisu nebo podle úředního rozhodnutí povinnost o ně pečovat, bude potrestán odnětím svobody až na tři léta nebo peněžitým trestem.</a:t>
            </a:r>
            <a:endParaRPr lang="cs-CZ" b="1" dirty="0"/>
          </a:p>
        </p:txBody>
      </p:sp>
    </p:spTree>
    <p:extLst>
      <p:ext uri="{BB962C8B-B14F-4D97-AF65-F5344CB8AC3E}">
        <p14:creationId xmlns:p14="http://schemas.microsoft.com/office/powerpoint/2010/main" val="42739880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Nyní stanovte nové pořadí. </a:t>
            </a:r>
            <a:endParaRPr lang="cs-CZ" dirty="0"/>
          </a:p>
          <a:p>
            <a:r>
              <a:rPr lang="cs-CZ" dirty="0"/>
              <a:t>Srovnejte své volby na základě přibližné představy </a:t>
            </a:r>
          </a:p>
          <a:p>
            <a:r>
              <a:rPr lang="cs-CZ" dirty="0"/>
              <a:t>a se znalostí trestního zákoníku.</a:t>
            </a:r>
          </a:p>
        </p:txBody>
      </p:sp>
    </p:spTree>
    <p:extLst>
      <p:ext uri="{BB962C8B-B14F-4D97-AF65-F5344CB8AC3E}">
        <p14:creationId xmlns:p14="http://schemas.microsoft.com/office/powerpoint/2010/main" val="32757274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smtClean="0"/>
              <a:t>4</a:t>
            </a:r>
            <a:r>
              <a:rPr lang="cs-CZ" b="1" dirty="0"/>
              <a:t>. Trestné činy </a:t>
            </a:r>
            <a:r>
              <a:rPr lang="cs-CZ" b="1" dirty="0" smtClean="0"/>
              <a:t>II</a:t>
            </a:r>
            <a:endParaRPr lang="cs-CZ" dirty="0"/>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3058504863"/>
              </p:ext>
            </p:extLst>
          </p:nvPr>
        </p:nvGraphicFramePr>
        <p:xfrm>
          <a:off x="457200" y="1600200"/>
          <a:ext cx="8229600" cy="4165600"/>
        </p:xfrm>
        <a:graphic>
          <a:graphicData uri="http://schemas.openxmlformats.org/drawingml/2006/table">
            <a:tbl>
              <a:tblPr firstRow="1" bandRow="1">
                <a:tableStyleId>{5C22544A-7EE6-4342-B048-85BDC9FD1C3A}</a:tableStyleId>
              </a:tblPr>
              <a:tblGrid>
                <a:gridCol w="3610744"/>
                <a:gridCol w="504056"/>
                <a:gridCol w="3672408"/>
                <a:gridCol w="442392"/>
              </a:tblGrid>
              <a:tr h="370840">
                <a:tc>
                  <a:txBody>
                    <a:bodyPr/>
                    <a:lstStyle/>
                    <a:p>
                      <a:r>
                        <a:rPr lang="cs-CZ" dirty="0" smtClean="0"/>
                        <a:t>Trestný</a:t>
                      </a:r>
                      <a:r>
                        <a:rPr lang="cs-CZ" baseline="0" dirty="0" smtClean="0"/>
                        <a:t> čin</a:t>
                      </a:r>
                      <a:endParaRPr lang="cs-CZ" dirty="0"/>
                    </a:p>
                  </a:txBody>
                  <a:tcPr/>
                </a:tc>
                <a:tc>
                  <a:txBody>
                    <a:bodyPr/>
                    <a:lstStyle/>
                    <a:p>
                      <a:endParaRPr lang="cs-CZ"/>
                    </a:p>
                  </a:txBody>
                  <a:tcPr/>
                </a:tc>
                <a:tc>
                  <a:txBody>
                    <a:bodyPr/>
                    <a:lstStyle/>
                    <a:p>
                      <a:r>
                        <a:rPr lang="cs-CZ" dirty="0" smtClean="0"/>
                        <a:t>Trestný čin</a:t>
                      </a:r>
                      <a:endParaRPr lang="cs-CZ" dirty="0"/>
                    </a:p>
                  </a:txBody>
                  <a:tcPr/>
                </a:tc>
                <a:tc>
                  <a:txBody>
                    <a:bodyPr/>
                    <a:lstStyle/>
                    <a:p>
                      <a:endParaRPr lang="cs-CZ"/>
                    </a:p>
                  </a:txBody>
                  <a:tcPr/>
                </a:tc>
              </a:tr>
              <a:tr h="370840">
                <a:tc>
                  <a:txBody>
                    <a:bodyPr/>
                    <a:lstStyle/>
                    <a:p>
                      <a:pPr>
                        <a:spcAft>
                          <a:spcPts val="0"/>
                        </a:spcAft>
                      </a:pPr>
                      <a:r>
                        <a:rPr lang="cs-CZ" sz="1600" dirty="0">
                          <a:effectLst/>
                          <a:latin typeface="Calibri"/>
                          <a:ea typeface="Times New Roman"/>
                        </a:rPr>
                        <a:t>únos dítěte a osoby stižené duševní poruchou </a:t>
                      </a:r>
                      <a:endParaRPr lang="cs-CZ" sz="1000" dirty="0">
                        <a:effectLst/>
                        <a:latin typeface="Times New Roman"/>
                        <a:ea typeface="Times New Roman"/>
                      </a:endParaRPr>
                    </a:p>
                  </a:txBody>
                  <a:tcPr marL="68580" marR="68580" marT="0" marB="0"/>
                </a:tc>
                <a:tc>
                  <a:txBody>
                    <a:bodyPr/>
                    <a:lstStyle/>
                    <a:p>
                      <a:endParaRPr lang="cs-CZ"/>
                    </a:p>
                  </a:txBody>
                  <a:tcPr/>
                </a:tc>
                <a:tc>
                  <a:txBody>
                    <a:bodyPr/>
                    <a:lstStyle/>
                    <a:p>
                      <a:r>
                        <a:rPr lang="cs-CZ" sz="1800" kern="1200" dirty="0" smtClean="0">
                          <a:solidFill>
                            <a:schemeClr val="dk1"/>
                          </a:solidFill>
                          <a:effectLst/>
                          <a:latin typeface="+mn-lt"/>
                          <a:ea typeface="+mn-ea"/>
                          <a:cs typeface="+mn-cs"/>
                        </a:rPr>
                        <a:t>přijetí úplatku</a:t>
                      </a:r>
                      <a:endParaRPr lang="cs-CZ" dirty="0"/>
                    </a:p>
                  </a:txBody>
                  <a:tcPr/>
                </a:tc>
                <a:tc>
                  <a:txBody>
                    <a:bodyPr/>
                    <a:lstStyle/>
                    <a:p>
                      <a:endParaRPr lang="cs-CZ"/>
                    </a:p>
                  </a:txBody>
                  <a:tcPr/>
                </a:tc>
              </a:tr>
              <a:tr h="370840">
                <a:tc>
                  <a:txBody>
                    <a:bodyPr/>
                    <a:lstStyle/>
                    <a:p>
                      <a:r>
                        <a:rPr lang="cs-CZ" sz="1600" kern="1200" dirty="0" smtClean="0">
                          <a:solidFill>
                            <a:schemeClr val="dk1"/>
                          </a:solidFill>
                          <a:effectLst/>
                          <a:latin typeface="+mn-lt"/>
                          <a:ea typeface="+mn-ea"/>
                          <a:cs typeface="+mn-cs"/>
                        </a:rPr>
                        <a:t>neposkytnutí pomoci řidičem dopravního prostředku</a:t>
                      </a:r>
                      <a:endParaRPr lang="cs-CZ" sz="1600"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nenastoupení služby v ozbrojených silách</a:t>
                      </a:r>
                      <a:endParaRPr lang="cs-CZ" dirty="0"/>
                    </a:p>
                  </a:txBody>
                  <a:tcPr/>
                </a:tc>
                <a:tc>
                  <a:txBody>
                    <a:bodyPr/>
                    <a:lstStyle/>
                    <a:p>
                      <a:endParaRPr lang="cs-CZ"/>
                    </a:p>
                  </a:txBody>
                  <a:tcPr/>
                </a:tc>
              </a:tr>
              <a:tr h="370840">
                <a:tc>
                  <a:txBody>
                    <a:bodyPr/>
                    <a:lstStyle/>
                    <a:p>
                      <a:r>
                        <a:rPr lang="cs-CZ" sz="1800" kern="1200" dirty="0" smtClean="0">
                          <a:solidFill>
                            <a:schemeClr val="dk1"/>
                          </a:solidFill>
                          <a:effectLst/>
                          <a:latin typeface="+mn-lt"/>
                          <a:ea typeface="+mn-ea"/>
                          <a:cs typeface="+mn-cs"/>
                        </a:rPr>
                        <a:t>padělání a pozměnění peněz</a:t>
                      </a:r>
                      <a:endParaRPr lang="cs-CZ"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šíření toxikomanie</a:t>
                      </a:r>
                      <a:endParaRPr lang="cs-CZ" dirty="0"/>
                    </a:p>
                  </a:txBody>
                  <a:tcPr/>
                </a:tc>
                <a:tc>
                  <a:txBody>
                    <a:bodyPr/>
                    <a:lstStyle/>
                    <a:p>
                      <a:endParaRPr lang="cs-CZ"/>
                    </a:p>
                  </a:txBody>
                  <a:tcPr/>
                </a:tc>
              </a:tr>
              <a:tr h="370840">
                <a:tc>
                  <a:txBody>
                    <a:bodyPr/>
                    <a:lstStyle/>
                    <a:p>
                      <a:r>
                        <a:rPr lang="cs-CZ" sz="1800" kern="1200" dirty="0" smtClean="0">
                          <a:solidFill>
                            <a:schemeClr val="dk1"/>
                          </a:solidFill>
                          <a:effectLst/>
                          <a:latin typeface="+mn-lt"/>
                          <a:ea typeface="+mn-ea"/>
                          <a:cs typeface="+mn-cs"/>
                        </a:rPr>
                        <a:t>podání alkoholu dítěti</a:t>
                      </a:r>
                      <a:endParaRPr lang="cs-CZ"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znásilnění</a:t>
                      </a:r>
                      <a:endParaRPr lang="cs-CZ" dirty="0"/>
                    </a:p>
                  </a:txBody>
                  <a:tcPr/>
                </a:tc>
                <a:tc>
                  <a:txBody>
                    <a:bodyPr/>
                    <a:lstStyle/>
                    <a:p>
                      <a:endParaRPr lang="cs-CZ"/>
                    </a:p>
                  </a:txBody>
                  <a:tcPr/>
                </a:tc>
              </a:tr>
              <a:tr h="370840">
                <a:tc>
                  <a:txBody>
                    <a:bodyPr/>
                    <a:lstStyle/>
                    <a:p>
                      <a:r>
                        <a:rPr lang="cs-CZ" sz="1800" kern="1200" dirty="0" smtClean="0">
                          <a:solidFill>
                            <a:schemeClr val="dk1"/>
                          </a:solidFill>
                          <a:effectLst/>
                          <a:latin typeface="+mn-lt"/>
                          <a:ea typeface="+mn-ea"/>
                          <a:cs typeface="+mn-cs"/>
                        </a:rPr>
                        <a:t>ohrožování zdraví závadnými potravinami a jinými předměty </a:t>
                      </a:r>
                      <a:endParaRPr lang="cs-CZ"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loupež</a:t>
                      </a:r>
                      <a:endParaRPr lang="cs-CZ" dirty="0"/>
                    </a:p>
                  </a:txBody>
                  <a:tcPr/>
                </a:tc>
                <a:tc>
                  <a:txBody>
                    <a:bodyPr/>
                    <a:lstStyle/>
                    <a:p>
                      <a:endParaRPr lang="cs-CZ"/>
                    </a:p>
                  </a:txBody>
                  <a:tcPr/>
                </a:tc>
              </a:tr>
              <a:tr h="370840">
                <a:tc>
                  <a:txBody>
                    <a:bodyPr/>
                    <a:lstStyle/>
                    <a:p>
                      <a:r>
                        <a:rPr lang="cs-CZ" sz="1800" kern="1200" dirty="0" smtClean="0">
                          <a:solidFill>
                            <a:schemeClr val="dk1"/>
                          </a:solidFill>
                          <a:effectLst/>
                          <a:latin typeface="+mn-lt"/>
                          <a:ea typeface="+mn-ea"/>
                          <a:cs typeface="+mn-cs"/>
                        </a:rPr>
                        <a:t>zneužívání pravomoci úřední osoby</a:t>
                      </a:r>
                      <a:endParaRPr lang="cs-CZ"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porušení autorského práva, práv souvisejících s právem autorským a práv k databázi</a:t>
                      </a:r>
                      <a:endParaRPr lang="cs-CZ" dirty="0"/>
                    </a:p>
                  </a:txBody>
                  <a:tcPr/>
                </a:tc>
                <a:tc>
                  <a:txBody>
                    <a:bodyPr/>
                    <a:lstStyle/>
                    <a:p>
                      <a:endParaRPr lang="cs-CZ"/>
                    </a:p>
                  </a:txBody>
                  <a:tcPr/>
                </a:tc>
              </a:tr>
              <a:tr h="370840">
                <a:tc>
                  <a:txBody>
                    <a:bodyPr/>
                    <a:lstStyle/>
                    <a:p>
                      <a:r>
                        <a:rPr lang="cs-CZ" sz="1800" kern="1200" dirty="0" smtClean="0">
                          <a:solidFill>
                            <a:schemeClr val="dk1"/>
                          </a:solidFill>
                          <a:effectLst/>
                          <a:latin typeface="+mn-lt"/>
                          <a:ea typeface="+mn-ea"/>
                          <a:cs typeface="+mn-cs"/>
                        </a:rPr>
                        <a:t>vražda</a:t>
                      </a:r>
                      <a:endParaRPr lang="cs-CZ"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teror</a:t>
                      </a:r>
                      <a:endParaRPr lang="cs-CZ" dirty="0"/>
                    </a:p>
                  </a:txBody>
                  <a:tcPr/>
                </a:tc>
                <a:tc>
                  <a:txBody>
                    <a:bodyPr/>
                    <a:lstStyle/>
                    <a:p>
                      <a:endParaRPr lang="cs-CZ"/>
                    </a:p>
                  </a:txBody>
                  <a:tcPr/>
                </a:tc>
              </a:tr>
            </a:tbl>
          </a:graphicData>
        </a:graphic>
      </p:graphicFrame>
    </p:spTree>
    <p:extLst>
      <p:ext uri="{BB962C8B-B14F-4D97-AF65-F5344CB8AC3E}">
        <p14:creationId xmlns:p14="http://schemas.microsoft.com/office/powerpoint/2010/main" val="9349804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neposkytnutí pomoci řidičem dopravního prostředku</a:t>
            </a:r>
            <a:endParaRPr lang="cs-CZ" b="1" dirty="0" smtClean="0"/>
          </a:p>
        </p:txBody>
      </p:sp>
    </p:spTree>
    <p:extLst>
      <p:ext uri="{BB962C8B-B14F-4D97-AF65-F5344CB8AC3E}">
        <p14:creationId xmlns:p14="http://schemas.microsoft.com/office/powerpoint/2010/main" val="218178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neposkytnutí pomoci řidičem dopravního </a:t>
            </a:r>
            <a:r>
              <a:rPr lang="cs-CZ" b="1" dirty="0" smtClean="0"/>
              <a:t>prostředku</a:t>
            </a:r>
          </a:p>
          <a:p>
            <a:pPr marL="0" indent="0">
              <a:buNone/>
            </a:pPr>
            <a:r>
              <a:rPr lang="cs-CZ" dirty="0"/>
              <a:t>Řidič dopravního prostředku, který po dopravní nehodě, na níž měl účast, neposkytne osobě, která při nehodě utrpěla újmu na zdraví, potřebnou pomoc, bude potrestán odnětím svobody až na pět let nebo zákazem činnosti.</a:t>
            </a:r>
            <a:endParaRPr lang="cs-CZ" b="1" dirty="0" smtClean="0"/>
          </a:p>
        </p:txBody>
      </p:sp>
    </p:spTree>
    <p:extLst>
      <p:ext uri="{BB962C8B-B14F-4D97-AF65-F5344CB8AC3E}">
        <p14:creationId xmlns:p14="http://schemas.microsoft.com/office/powerpoint/2010/main" val="159912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padělání a pozměnění peněz</a:t>
            </a:r>
            <a:endParaRPr lang="cs-CZ" b="1" dirty="0" smtClean="0"/>
          </a:p>
        </p:txBody>
      </p:sp>
    </p:spTree>
    <p:extLst>
      <p:ext uri="{BB962C8B-B14F-4D97-AF65-F5344CB8AC3E}">
        <p14:creationId xmlns:p14="http://schemas.microsoft.com/office/powerpoint/2010/main" val="2089181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padělání a pozměnění </a:t>
            </a:r>
            <a:r>
              <a:rPr lang="cs-CZ" b="1" dirty="0" smtClean="0"/>
              <a:t>peněz</a:t>
            </a:r>
          </a:p>
          <a:p>
            <a:pPr marL="0" indent="0">
              <a:buNone/>
            </a:pPr>
            <a:r>
              <a:rPr lang="cs-CZ" dirty="0"/>
              <a:t>Kdo padělá nebo pozmění peníze v úmyslu udat je jako pravé nebo platné anebo jako peníze vyšší hodnoty, nebo kdo padělané nebo pozměněné peníze udá, bude potrestán odnětím svobody na tři léta až osm let.</a:t>
            </a:r>
            <a:endParaRPr lang="cs-CZ" b="1" dirty="0" smtClean="0"/>
          </a:p>
        </p:txBody>
      </p:sp>
    </p:spTree>
    <p:extLst>
      <p:ext uri="{BB962C8B-B14F-4D97-AF65-F5344CB8AC3E}">
        <p14:creationId xmlns:p14="http://schemas.microsoft.com/office/powerpoint/2010/main" val="5256032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podání alkoholu dítěti</a:t>
            </a:r>
            <a:endParaRPr lang="cs-CZ" b="1" dirty="0" smtClean="0"/>
          </a:p>
        </p:txBody>
      </p:sp>
    </p:spTree>
    <p:extLst>
      <p:ext uri="{BB962C8B-B14F-4D97-AF65-F5344CB8AC3E}">
        <p14:creationId xmlns:p14="http://schemas.microsoft.com/office/powerpoint/2010/main" val="1497595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podání alkoholu </a:t>
            </a:r>
            <a:r>
              <a:rPr lang="cs-CZ" b="1" dirty="0" smtClean="0"/>
              <a:t>dítěti</a:t>
            </a:r>
          </a:p>
          <a:p>
            <a:pPr marL="0" indent="0">
              <a:buNone/>
            </a:pPr>
            <a:r>
              <a:rPr lang="cs-CZ" dirty="0"/>
              <a:t>Kdo ve větší míře nebo opakovaně prodá, podá nebo poskytne dítěti alkohol, bude potrestán odnětím svobody až na jeden rok.</a:t>
            </a:r>
            <a:endParaRPr lang="cs-CZ" b="1" dirty="0" smtClean="0"/>
          </a:p>
        </p:txBody>
      </p:sp>
    </p:spTree>
    <p:extLst>
      <p:ext uri="{BB962C8B-B14F-4D97-AF65-F5344CB8AC3E}">
        <p14:creationId xmlns:p14="http://schemas.microsoft.com/office/powerpoint/2010/main" val="63848528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917</Words>
  <Application>Microsoft Office PowerPoint</Application>
  <PresentationFormat>Předvádění na obrazovce (4:3)</PresentationFormat>
  <Paragraphs>120</Paragraphs>
  <Slides>31</Slides>
  <Notes>0</Notes>
  <HiddenSlides>0</HiddenSlides>
  <MMClips>0</MMClips>
  <ScaleCrop>false</ScaleCrop>
  <HeadingPairs>
    <vt:vector size="4" baseType="variant">
      <vt:variant>
        <vt:lpstr>Motiv</vt:lpstr>
      </vt:variant>
      <vt:variant>
        <vt:i4>1</vt:i4>
      </vt:variant>
      <vt:variant>
        <vt:lpstr>Nadpisy snímků</vt:lpstr>
      </vt:variant>
      <vt:variant>
        <vt:i4>31</vt:i4>
      </vt:variant>
    </vt:vector>
  </HeadingPairs>
  <TitlesOfParts>
    <vt:vector size="32" baseType="lpstr">
      <vt:lpstr>Motiv systému Office</vt:lpstr>
      <vt:lpstr>Název vzdělávacího materiálu</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Základní informace</dc:title>
  <dc:creator>sylva</dc:creator>
  <cp:lastModifiedBy>ED</cp:lastModifiedBy>
  <cp:revision>40</cp:revision>
  <dcterms:created xsi:type="dcterms:W3CDTF">2012-06-18T15:15:37Z</dcterms:created>
  <dcterms:modified xsi:type="dcterms:W3CDTF">2013-01-01T13:51:50Z</dcterms:modified>
</cp:coreProperties>
</file>