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893370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</a:t>
                      </a:r>
                      <a:r>
                        <a:rPr lang="cs-CZ" baseline="0" dirty="0" smtClean="0"/>
                        <a:t> 11.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opakování soudního občanského řízení, průběh trestní řízení, orgány činné v trestním řízení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výkladu, první </a:t>
                      </a:r>
                      <a:r>
                        <a:rPr lang="cs-CZ" baseline="0" dirty="0" smtClean="0"/>
                        <a:t>4 strany slouží ke společnému opakování, součástí závěrečného shrnutí jsou kontrolní úkoly pro žáky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9600" b="1" dirty="0"/>
              <a:t>Průběh trestního řízení</a:t>
            </a:r>
            <a:endParaRPr lang="cs-CZ" sz="9600" dirty="0"/>
          </a:p>
          <a:p>
            <a:pPr marL="0" indent="0">
              <a:buNone/>
            </a:pPr>
            <a:r>
              <a:rPr lang="cs-CZ" sz="6000" b="1" dirty="0"/>
              <a:t> </a:t>
            </a:r>
            <a:endParaRPr lang="cs-CZ" sz="6000" dirty="0"/>
          </a:p>
          <a:p>
            <a:pPr marL="0" indent="0">
              <a:buNone/>
            </a:pPr>
            <a:r>
              <a:rPr lang="cs-CZ" sz="5800" b="1" dirty="0"/>
              <a:t>2. Státní zástupce</a:t>
            </a:r>
            <a:endParaRPr lang="cs-CZ" sz="5800" dirty="0"/>
          </a:p>
          <a:p>
            <a:r>
              <a:rPr lang="cs-CZ" sz="5800" dirty="0" smtClean="0"/>
              <a:t>může </a:t>
            </a:r>
            <a:r>
              <a:rPr lang="cs-CZ" sz="5800" dirty="0"/>
              <a:t>příslušnému soudu navrhnout</a:t>
            </a:r>
            <a:r>
              <a:rPr lang="cs-CZ" sz="5800" b="1" dirty="0"/>
              <a:t> vzetí do vazby </a:t>
            </a:r>
            <a:r>
              <a:rPr lang="cs-CZ" sz="5800" dirty="0"/>
              <a:t>(max. na</a:t>
            </a:r>
            <a:r>
              <a:rPr lang="cs-CZ" sz="5800" b="1" dirty="0"/>
              <a:t> 1 rok</a:t>
            </a:r>
            <a:r>
              <a:rPr lang="cs-CZ" sz="5800" dirty="0"/>
              <a:t>)</a:t>
            </a:r>
          </a:p>
          <a:p>
            <a:r>
              <a:rPr lang="cs-CZ" sz="5800" dirty="0" smtClean="0"/>
              <a:t>vypracuje </a:t>
            </a:r>
            <a:r>
              <a:rPr lang="cs-CZ" sz="5800" b="1" dirty="0"/>
              <a:t>obžalobu</a:t>
            </a:r>
            <a:endParaRPr lang="cs-CZ" sz="5800" dirty="0"/>
          </a:p>
          <a:p>
            <a:r>
              <a:rPr lang="cs-CZ" sz="5800" dirty="0" smtClean="0"/>
              <a:t>sdělí </a:t>
            </a:r>
            <a:r>
              <a:rPr lang="cs-CZ" sz="5800" dirty="0"/>
              <a:t>ji obviněnému a doručí soudu</a:t>
            </a:r>
          </a:p>
        </p:txBody>
      </p:sp>
    </p:spTree>
    <p:extLst>
      <p:ext uri="{BB962C8B-B14F-4D97-AF65-F5344CB8AC3E}">
        <p14:creationId xmlns:p14="http://schemas.microsoft.com/office/powerpoint/2010/main" val="15818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9600" b="1" dirty="0"/>
              <a:t>Průběh trestního řízení</a:t>
            </a:r>
            <a:endParaRPr lang="cs-CZ" sz="9600" dirty="0"/>
          </a:p>
          <a:p>
            <a:pPr marL="0" indent="0">
              <a:buNone/>
            </a:pPr>
            <a:r>
              <a:rPr lang="cs-CZ" sz="6000" b="1" dirty="0"/>
              <a:t> </a:t>
            </a:r>
            <a:endParaRPr lang="cs-CZ" sz="5800" dirty="0"/>
          </a:p>
          <a:p>
            <a:pPr marL="0" indent="0">
              <a:buNone/>
            </a:pPr>
            <a:r>
              <a:rPr lang="cs-CZ" sz="5800" b="1" dirty="0"/>
              <a:t>3. Příslušný soud prvního stupně</a:t>
            </a:r>
            <a:endParaRPr lang="cs-CZ" sz="5800" dirty="0"/>
          </a:p>
          <a:p>
            <a:r>
              <a:rPr lang="cs-CZ" sz="5800" dirty="0" smtClean="0"/>
              <a:t>rozhodne </a:t>
            </a:r>
            <a:r>
              <a:rPr lang="cs-CZ" sz="5800" dirty="0"/>
              <a:t>o </a:t>
            </a:r>
            <a:r>
              <a:rPr lang="cs-CZ" sz="5800" b="1" dirty="0"/>
              <a:t>vazbě</a:t>
            </a:r>
            <a:r>
              <a:rPr lang="cs-CZ" sz="5800" dirty="0"/>
              <a:t> </a:t>
            </a:r>
            <a:endParaRPr lang="cs-CZ" sz="5800" dirty="0" smtClean="0"/>
          </a:p>
          <a:p>
            <a:r>
              <a:rPr lang="cs-CZ" sz="5800" dirty="0" smtClean="0"/>
              <a:t>(</a:t>
            </a:r>
            <a:r>
              <a:rPr lang="cs-CZ" sz="5800" b="1" dirty="0"/>
              <a:t>Důvody: </a:t>
            </a:r>
            <a:r>
              <a:rPr lang="cs-CZ" sz="5800" dirty="0"/>
              <a:t>maření vyšetřování, ovlivňování svědků, pokračování v trestné činnosti)</a:t>
            </a:r>
          </a:p>
          <a:p>
            <a:r>
              <a:rPr lang="cs-CZ" sz="5800" b="1" dirty="0" smtClean="0"/>
              <a:t>nařídí </a:t>
            </a:r>
            <a:r>
              <a:rPr lang="cs-CZ" sz="5800" b="1" dirty="0"/>
              <a:t>hlavní líčení</a:t>
            </a:r>
            <a:endParaRPr lang="cs-CZ" sz="5800" dirty="0"/>
          </a:p>
          <a:p>
            <a:r>
              <a:rPr lang="cs-CZ" sz="5800" dirty="0" smtClean="0"/>
              <a:t>tímto </a:t>
            </a:r>
            <a:r>
              <a:rPr lang="cs-CZ" sz="5800" dirty="0"/>
              <a:t>se obviněný stává </a:t>
            </a:r>
            <a:r>
              <a:rPr lang="cs-CZ" sz="5800" b="1" dirty="0"/>
              <a:t>obžalovaným</a:t>
            </a:r>
            <a:endParaRPr lang="cs-CZ" sz="5800" dirty="0"/>
          </a:p>
          <a:p>
            <a:r>
              <a:rPr lang="cs-CZ" sz="5800" dirty="0" smtClean="0"/>
              <a:t>soud </a:t>
            </a:r>
            <a:r>
              <a:rPr lang="cs-CZ" sz="5800" b="1" dirty="0"/>
              <a:t>posoudí</a:t>
            </a:r>
            <a:r>
              <a:rPr lang="cs-CZ" sz="5800" dirty="0"/>
              <a:t> jeho vinu či nevinu</a:t>
            </a:r>
          </a:p>
          <a:p>
            <a:r>
              <a:rPr lang="cs-CZ" sz="5800" dirty="0" smtClean="0"/>
              <a:t>v</a:t>
            </a:r>
            <a:r>
              <a:rPr lang="cs-CZ" sz="5800" dirty="0"/>
              <a:t> případě </a:t>
            </a:r>
            <a:r>
              <a:rPr lang="cs-CZ" sz="5800" b="1" dirty="0"/>
              <a:t>viny</a:t>
            </a:r>
            <a:r>
              <a:rPr lang="cs-CZ" sz="5800" dirty="0"/>
              <a:t> rozhodne o </a:t>
            </a:r>
            <a:r>
              <a:rPr lang="cs-CZ" sz="5800" b="1" dirty="0"/>
              <a:t>druhu a výši trestu</a:t>
            </a:r>
            <a:endParaRPr lang="cs-CZ" sz="5800" dirty="0"/>
          </a:p>
        </p:txBody>
      </p:sp>
    </p:spTree>
    <p:extLst>
      <p:ext uri="{BB962C8B-B14F-4D97-AF65-F5344CB8AC3E}">
        <p14:creationId xmlns:p14="http://schemas.microsoft.com/office/powerpoint/2010/main" val="170151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9600" b="1" dirty="0"/>
              <a:t>Průběh trestního řízení</a:t>
            </a:r>
            <a:endParaRPr lang="cs-CZ" sz="9600" dirty="0"/>
          </a:p>
          <a:p>
            <a:pPr marL="0" indent="0">
              <a:buNone/>
            </a:pPr>
            <a:r>
              <a:rPr lang="cs-CZ" sz="6000" b="1" dirty="0"/>
              <a:t> </a:t>
            </a:r>
            <a:endParaRPr lang="cs-CZ" sz="5800" dirty="0"/>
          </a:p>
          <a:p>
            <a:pPr marL="0" indent="0">
              <a:buNone/>
            </a:pPr>
            <a:r>
              <a:rPr lang="cs-CZ" sz="12800" b="1" dirty="0"/>
              <a:t>4. Obě strany</a:t>
            </a:r>
            <a:endParaRPr lang="cs-CZ" sz="12800" dirty="0"/>
          </a:p>
          <a:p>
            <a:r>
              <a:rPr lang="cs-CZ" sz="12800" b="1" dirty="0" smtClean="0"/>
              <a:t>obžalovaný</a:t>
            </a:r>
            <a:r>
              <a:rPr lang="cs-CZ" sz="12800" dirty="0" smtClean="0"/>
              <a:t> </a:t>
            </a:r>
            <a:r>
              <a:rPr lang="cs-CZ" sz="12800" dirty="0"/>
              <a:t>(zastupovaný obhájcem) </a:t>
            </a:r>
          </a:p>
          <a:p>
            <a:r>
              <a:rPr lang="cs-CZ" sz="12800" dirty="0" smtClean="0"/>
              <a:t>i </a:t>
            </a:r>
            <a:r>
              <a:rPr lang="cs-CZ" sz="12800" b="1" dirty="0"/>
              <a:t>žalobce</a:t>
            </a:r>
            <a:r>
              <a:rPr lang="cs-CZ" sz="12800" dirty="0"/>
              <a:t> (státní zástupce) </a:t>
            </a:r>
          </a:p>
          <a:p>
            <a:r>
              <a:rPr lang="cs-CZ" sz="12800" dirty="0" smtClean="0"/>
              <a:t>mají </a:t>
            </a:r>
            <a:r>
              <a:rPr lang="cs-CZ" sz="12800" dirty="0"/>
              <a:t>právo se proti rozsudku </a:t>
            </a:r>
            <a:r>
              <a:rPr lang="cs-CZ" sz="12800" b="1" dirty="0" smtClean="0"/>
              <a:t>odvolat</a:t>
            </a:r>
            <a:endParaRPr lang="cs-CZ" sz="12800" dirty="0"/>
          </a:p>
          <a:p>
            <a:r>
              <a:rPr lang="cs-CZ" sz="12800" dirty="0" smtClean="0"/>
              <a:t>(max</a:t>
            </a:r>
            <a:r>
              <a:rPr lang="cs-CZ" sz="12800" dirty="0"/>
              <a:t>. </a:t>
            </a:r>
            <a:r>
              <a:rPr lang="cs-CZ" sz="12800" b="1" dirty="0"/>
              <a:t>do 8 dnů</a:t>
            </a:r>
            <a:r>
              <a:rPr lang="cs-CZ" sz="12800" dirty="0"/>
              <a:t> od doručení opisu rozsudku)</a:t>
            </a:r>
          </a:p>
          <a:p>
            <a:r>
              <a:rPr lang="cs-CZ" sz="12800" dirty="0" smtClean="0"/>
              <a:t>jinak </a:t>
            </a:r>
            <a:r>
              <a:rPr lang="cs-CZ" sz="12800" b="1" dirty="0"/>
              <a:t>nabývá rozsudek právní </a:t>
            </a:r>
            <a:r>
              <a:rPr lang="cs-CZ" sz="12800" b="1" dirty="0" smtClean="0"/>
              <a:t>moci</a:t>
            </a:r>
            <a:r>
              <a:rPr lang="cs-CZ" sz="12800" dirty="0"/>
              <a:t>,</a:t>
            </a:r>
            <a:endParaRPr lang="cs-CZ" sz="12800" dirty="0"/>
          </a:p>
          <a:p>
            <a:r>
              <a:rPr lang="cs-CZ" sz="12800" dirty="0" smtClean="0"/>
              <a:t>a </a:t>
            </a:r>
            <a:r>
              <a:rPr lang="cs-CZ" sz="12800" dirty="0"/>
              <a:t>pokud byla vina prokázána, je obžalovaný </a:t>
            </a:r>
            <a:r>
              <a:rPr lang="cs-CZ" sz="12800" b="1" dirty="0" smtClean="0"/>
              <a:t>vinen.</a:t>
            </a:r>
            <a:endParaRPr lang="cs-CZ" sz="12800" dirty="0"/>
          </a:p>
        </p:txBody>
      </p:sp>
    </p:spTree>
    <p:extLst>
      <p:ext uri="{BB962C8B-B14F-4D97-AF65-F5344CB8AC3E}">
        <p14:creationId xmlns:p14="http://schemas.microsoft.com/office/powerpoint/2010/main" val="344492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6000" b="1" dirty="0" smtClean="0"/>
          </a:p>
          <a:p>
            <a:pPr marL="0" indent="0">
              <a:buNone/>
            </a:pPr>
            <a:r>
              <a:rPr lang="cs-CZ" sz="6000" b="1" dirty="0" smtClean="0"/>
              <a:t>Shrnutí</a:t>
            </a:r>
            <a:r>
              <a:rPr lang="cs-CZ" sz="6000" b="1" dirty="0"/>
              <a:t>: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210634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sz="6000" b="1" dirty="0" smtClean="0"/>
          </a:p>
          <a:p>
            <a:pPr marL="0" indent="0">
              <a:buNone/>
            </a:pPr>
            <a:r>
              <a:rPr lang="cs-CZ" sz="6000" b="1" dirty="0"/>
              <a:t>Orgány činné v trestním řízení: </a:t>
            </a:r>
            <a:endParaRPr lang="cs-CZ" sz="6000" dirty="0"/>
          </a:p>
          <a:p>
            <a:r>
              <a:rPr lang="cs-CZ" sz="6000" b="1" dirty="0" smtClean="0"/>
              <a:t>Policie </a:t>
            </a:r>
            <a:r>
              <a:rPr lang="cs-CZ" sz="6000" b="1" dirty="0"/>
              <a:t>ČR: </a:t>
            </a:r>
            <a:r>
              <a:rPr lang="cs-CZ" sz="6000" dirty="0"/>
              <a:t>zajistí </a:t>
            </a:r>
            <a:r>
              <a:rPr lang="cs-CZ" sz="6000" b="1" dirty="0"/>
              <a:t>stopy</a:t>
            </a:r>
            <a:r>
              <a:rPr lang="cs-CZ" sz="6000" dirty="0"/>
              <a:t>, zadrží </a:t>
            </a:r>
            <a:r>
              <a:rPr lang="cs-CZ" sz="6000" b="1" dirty="0"/>
              <a:t>podezřelého</a:t>
            </a:r>
            <a:r>
              <a:rPr lang="cs-CZ" sz="6000" dirty="0"/>
              <a:t>, sdělí </a:t>
            </a:r>
            <a:r>
              <a:rPr lang="cs-CZ" sz="6000" b="1" dirty="0"/>
              <a:t>obvinění</a:t>
            </a:r>
            <a:endParaRPr lang="cs-CZ" sz="6000" dirty="0"/>
          </a:p>
          <a:p>
            <a:r>
              <a:rPr lang="cs-CZ" sz="6000" b="1" dirty="0" smtClean="0"/>
              <a:t>státní </a:t>
            </a:r>
            <a:r>
              <a:rPr lang="cs-CZ" sz="6000" b="1" dirty="0"/>
              <a:t>zástupce</a:t>
            </a:r>
            <a:r>
              <a:rPr lang="cs-CZ" sz="6000" dirty="0"/>
              <a:t>: navrhuje </a:t>
            </a:r>
            <a:r>
              <a:rPr lang="cs-CZ" sz="6000" b="1" dirty="0"/>
              <a:t>vazbu</a:t>
            </a:r>
            <a:r>
              <a:rPr lang="cs-CZ" sz="6000" dirty="0"/>
              <a:t>, vypracuje a sdělí </a:t>
            </a:r>
            <a:r>
              <a:rPr lang="cs-CZ" sz="6000" b="1" dirty="0"/>
              <a:t>obžalobu</a:t>
            </a:r>
            <a:endParaRPr lang="cs-CZ" sz="6000" dirty="0"/>
          </a:p>
          <a:p>
            <a:r>
              <a:rPr lang="cs-CZ" sz="6000" b="1" dirty="0" smtClean="0"/>
              <a:t>soud</a:t>
            </a:r>
            <a:r>
              <a:rPr lang="cs-CZ" sz="6000" b="1" dirty="0"/>
              <a:t>: </a:t>
            </a:r>
            <a:r>
              <a:rPr lang="cs-CZ" sz="6000" dirty="0"/>
              <a:t>rozhoduje o vazbě, posuzuje </a:t>
            </a:r>
            <a:r>
              <a:rPr lang="cs-CZ" sz="6000" b="1" dirty="0"/>
              <a:t>vinu a nevinu</a:t>
            </a:r>
            <a:r>
              <a:rPr lang="cs-CZ" sz="6000" dirty="0"/>
              <a:t>, určuje </a:t>
            </a:r>
            <a:r>
              <a:rPr lang="cs-CZ" sz="6000" b="1" dirty="0"/>
              <a:t>druh a výši trestu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285781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1000" b="1" dirty="0" smtClean="0"/>
          </a:p>
          <a:p>
            <a:pPr marL="0" indent="0">
              <a:buNone/>
            </a:pPr>
            <a:r>
              <a:rPr lang="cs-CZ" sz="4000" b="1" dirty="0"/>
              <a:t>Určete rozdíly mezi soudním občanským a trestním řízením:</a:t>
            </a:r>
            <a:endParaRPr lang="cs-CZ" sz="4000" dirty="0"/>
          </a:p>
          <a:p>
            <a:r>
              <a:rPr lang="cs-CZ" sz="4000" dirty="0"/>
              <a:t>Žalobce:</a:t>
            </a:r>
          </a:p>
          <a:p>
            <a:r>
              <a:rPr lang="cs-CZ" sz="4000" dirty="0"/>
              <a:t>Postavení účastníků řízení:</a:t>
            </a:r>
          </a:p>
        </p:txBody>
      </p:sp>
    </p:spTree>
    <p:extLst>
      <p:ext uri="{BB962C8B-B14F-4D97-AF65-F5344CB8AC3E}">
        <p14:creationId xmlns:p14="http://schemas.microsoft.com/office/powerpoint/2010/main" val="386369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sz="1000" b="1" dirty="0" smtClean="0"/>
          </a:p>
          <a:p>
            <a:pPr marL="0" indent="0">
              <a:buNone/>
            </a:pPr>
            <a:r>
              <a:rPr lang="cs-CZ" sz="4000" b="1" dirty="0"/>
              <a:t>Rozdíly mezi soudním občanským a trestním řízením:</a:t>
            </a:r>
            <a:endParaRPr lang="cs-CZ" sz="4000" dirty="0"/>
          </a:p>
          <a:p>
            <a:r>
              <a:rPr lang="cs-CZ" sz="4000" b="1" dirty="0"/>
              <a:t>Žalobce:</a:t>
            </a:r>
            <a:r>
              <a:rPr lang="cs-CZ" sz="4000" dirty="0"/>
              <a:t> </a:t>
            </a:r>
            <a:r>
              <a:rPr lang="cs-CZ" sz="4000" b="1" dirty="0"/>
              <a:t>navrhovatel</a:t>
            </a:r>
            <a:r>
              <a:rPr lang="cs-CZ" sz="4000" dirty="0"/>
              <a:t> (poškozený) x </a:t>
            </a:r>
            <a:r>
              <a:rPr lang="cs-CZ" sz="4000" b="1" dirty="0"/>
              <a:t>státní zástupce</a:t>
            </a:r>
            <a:endParaRPr lang="cs-CZ" sz="4000" dirty="0"/>
          </a:p>
          <a:p>
            <a:r>
              <a:rPr lang="cs-CZ" sz="4000" b="1" dirty="0"/>
              <a:t>Postavení účastníků řízení:</a:t>
            </a:r>
            <a:r>
              <a:rPr lang="cs-CZ" sz="4000" dirty="0"/>
              <a:t> </a:t>
            </a:r>
            <a:r>
              <a:rPr lang="cs-CZ" sz="4000" b="1" dirty="0"/>
              <a:t>rovné </a:t>
            </a:r>
            <a:r>
              <a:rPr lang="cs-CZ" sz="4000" dirty="0"/>
              <a:t>postavení</a:t>
            </a:r>
            <a:r>
              <a:rPr lang="cs-CZ" sz="4000" b="1" dirty="0"/>
              <a:t> x není rovné</a:t>
            </a:r>
            <a:r>
              <a:rPr lang="cs-CZ" sz="4000" dirty="0"/>
              <a:t> – státní zástupce vystupuje jako nositel veřejné moci, pachatel je povinen strpět trest</a:t>
            </a:r>
          </a:p>
        </p:txBody>
      </p:sp>
    </p:spTree>
    <p:extLst>
      <p:ext uri="{BB962C8B-B14F-4D97-AF65-F5344CB8AC3E}">
        <p14:creationId xmlns:p14="http://schemas.microsoft.com/office/powerpoint/2010/main" val="77813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Opakování:</a:t>
            </a:r>
            <a:endParaRPr lang="cs-CZ" dirty="0"/>
          </a:p>
          <a:p>
            <a:r>
              <a:rPr lang="cs-CZ" dirty="0"/>
              <a:t>Čím se zabývá </a:t>
            </a:r>
            <a:r>
              <a:rPr lang="cs-CZ" b="1" dirty="0"/>
              <a:t>soudní občanské řízení</a:t>
            </a:r>
            <a:r>
              <a:rPr lang="cs-CZ" dirty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Opakování:</a:t>
            </a:r>
            <a:endParaRPr lang="cs-CZ" dirty="0"/>
          </a:p>
          <a:p>
            <a:r>
              <a:rPr lang="cs-CZ" dirty="0"/>
              <a:t>Čím se zabývá </a:t>
            </a:r>
            <a:r>
              <a:rPr lang="cs-CZ" b="1" dirty="0"/>
              <a:t>soudní občanské řízení</a:t>
            </a:r>
            <a:r>
              <a:rPr lang="cs-CZ" dirty="0"/>
              <a:t>?</a:t>
            </a:r>
          </a:p>
          <a:p>
            <a:pPr marL="0" indent="0">
              <a:buNone/>
            </a:pPr>
            <a:r>
              <a:rPr lang="cs-CZ" b="1" dirty="0"/>
              <a:t>Občanské soudní řízení </a:t>
            </a:r>
            <a:endParaRPr lang="cs-CZ" dirty="0"/>
          </a:p>
          <a:p>
            <a:r>
              <a:rPr lang="cs-CZ" dirty="0"/>
              <a:t>je soudní projednávání a rozhodování věcí, </a:t>
            </a:r>
          </a:p>
          <a:p>
            <a:r>
              <a:rPr lang="cs-CZ" dirty="0"/>
              <a:t>vyplývajících z občanskoprávních, pracovních, rodinných a obchodních vztahů.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596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Účastníky občanského soudního řízení jsou</a:t>
            </a:r>
            <a:r>
              <a:rPr lang="cs-CZ" dirty="0"/>
              <a:t>:</a:t>
            </a:r>
          </a:p>
          <a:p>
            <a:r>
              <a:rPr lang="cs-CZ" b="1" dirty="0" smtClean="0"/>
              <a:t>navrhovatel</a:t>
            </a:r>
            <a:r>
              <a:rPr lang="cs-CZ" dirty="0" smtClean="0"/>
              <a:t> </a:t>
            </a:r>
            <a:r>
              <a:rPr lang="cs-CZ" dirty="0"/>
              <a:t>(žalobce)</a:t>
            </a:r>
          </a:p>
          <a:p>
            <a:r>
              <a:rPr lang="cs-CZ" b="1" dirty="0" smtClean="0"/>
              <a:t>odpůrce</a:t>
            </a:r>
            <a:r>
              <a:rPr lang="cs-CZ" dirty="0" smtClean="0"/>
              <a:t> </a:t>
            </a:r>
            <a:r>
              <a:rPr lang="cs-CZ" dirty="0"/>
              <a:t>(žalovaný)</a:t>
            </a:r>
          </a:p>
          <a:p>
            <a:r>
              <a:rPr lang="cs-CZ" b="1" dirty="0" smtClean="0"/>
              <a:t>vedlejší </a:t>
            </a:r>
            <a:r>
              <a:rPr lang="cs-CZ" b="1" dirty="0"/>
              <a:t>účastník</a:t>
            </a:r>
            <a:r>
              <a:rPr lang="cs-CZ" dirty="0"/>
              <a:t> (ten, kdo má právní zájem na výsledku řízení)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Všichni </a:t>
            </a:r>
            <a:r>
              <a:rPr lang="cs-CZ" dirty="0"/>
              <a:t>účastníci mají </a:t>
            </a:r>
            <a:r>
              <a:rPr lang="cs-CZ" b="1" dirty="0"/>
              <a:t>rovné postavení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070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 řízení rozhoduje podle zákona:</a:t>
            </a:r>
            <a:endParaRPr lang="cs-CZ" dirty="0"/>
          </a:p>
          <a:p>
            <a:r>
              <a:rPr lang="cs-CZ" b="1" dirty="0" smtClean="0"/>
              <a:t>samosoudce</a:t>
            </a:r>
            <a:r>
              <a:rPr lang="cs-CZ" dirty="0"/>
              <a:t>, </a:t>
            </a:r>
          </a:p>
          <a:p>
            <a:r>
              <a:rPr lang="cs-CZ" dirty="0" smtClean="0"/>
              <a:t>nebo </a:t>
            </a:r>
            <a:r>
              <a:rPr lang="cs-CZ" b="1" dirty="0"/>
              <a:t>senát</a:t>
            </a:r>
            <a:r>
              <a:rPr lang="cs-CZ" dirty="0"/>
              <a:t> (předseda a dva </a:t>
            </a:r>
            <a:r>
              <a:rPr lang="cs-CZ" dirty="0" smtClean="0"/>
              <a:t>přísedící)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Rozsudek </a:t>
            </a:r>
            <a:r>
              <a:rPr lang="cs-CZ" b="1" dirty="0"/>
              <a:t>vyhlašuje </a:t>
            </a:r>
            <a:endParaRPr lang="cs-CZ" dirty="0"/>
          </a:p>
          <a:p>
            <a:r>
              <a:rPr lang="cs-CZ" dirty="0"/>
              <a:t>předseda senátu (resp. samosoudce) </a:t>
            </a:r>
            <a:r>
              <a:rPr lang="cs-CZ" dirty="0" smtClean="0"/>
              <a:t>         </a:t>
            </a:r>
            <a:r>
              <a:rPr lang="cs-CZ" b="1" dirty="0" smtClean="0"/>
              <a:t>vždy </a:t>
            </a:r>
            <a:r>
              <a:rPr lang="cs-CZ" b="1" dirty="0"/>
              <a:t>veřejně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981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6000" b="1" dirty="0"/>
              <a:t>Trestní </a:t>
            </a:r>
            <a:r>
              <a:rPr lang="cs-CZ" sz="6000" b="1" dirty="0" smtClean="0"/>
              <a:t>řízení</a:t>
            </a:r>
            <a:endParaRPr lang="cs-CZ" sz="6000" dirty="0"/>
          </a:p>
          <a:p>
            <a:pPr marL="0" indent="0">
              <a:buNone/>
            </a:pP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1706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6000" b="1" dirty="0"/>
              <a:t>Trestní </a:t>
            </a:r>
            <a:r>
              <a:rPr lang="cs-CZ" sz="6000" b="1" dirty="0" smtClean="0"/>
              <a:t>řízení</a:t>
            </a:r>
            <a:endParaRPr lang="cs-CZ" sz="6000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Orgány činnými v trestním řízení jsou: </a:t>
            </a:r>
            <a:endParaRPr lang="cs-CZ" dirty="0"/>
          </a:p>
          <a:p>
            <a:r>
              <a:rPr lang="cs-CZ" dirty="0" smtClean="0"/>
              <a:t>útvary </a:t>
            </a:r>
            <a:r>
              <a:rPr lang="cs-CZ" b="1" dirty="0"/>
              <a:t>Policie ČR</a:t>
            </a:r>
            <a:endParaRPr lang="cs-CZ" dirty="0"/>
          </a:p>
          <a:p>
            <a:r>
              <a:rPr lang="cs-CZ" b="1" dirty="0" smtClean="0"/>
              <a:t>státní </a:t>
            </a:r>
            <a:r>
              <a:rPr lang="cs-CZ" b="1" dirty="0"/>
              <a:t>zástupce</a:t>
            </a:r>
            <a:r>
              <a:rPr lang="cs-CZ" dirty="0"/>
              <a:t> </a:t>
            </a:r>
          </a:p>
          <a:p>
            <a:r>
              <a:rPr lang="cs-CZ" b="1" dirty="0" smtClean="0"/>
              <a:t>soudy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73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6000" b="1" dirty="0"/>
              <a:t>Průběh trestního řízení</a:t>
            </a:r>
            <a:endParaRPr lang="cs-CZ" sz="6000" dirty="0"/>
          </a:p>
          <a:p>
            <a:pPr marL="0" indent="0">
              <a:buNone/>
            </a:pPr>
            <a:r>
              <a:rPr lang="cs-CZ" sz="6000" b="1" dirty="0"/>
              <a:t> 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20773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Trestní řízení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9600" b="1" dirty="0"/>
              <a:t>Průběh trestního řízení</a:t>
            </a:r>
            <a:endParaRPr lang="cs-CZ" sz="9600" dirty="0"/>
          </a:p>
          <a:p>
            <a:pPr marL="0" indent="0">
              <a:buNone/>
            </a:pPr>
            <a:r>
              <a:rPr lang="cs-CZ" sz="6000" b="1" dirty="0"/>
              <a:t> </a:t>
            </a:r>
            <a:endParaRPr lang="cs-CZ" sz="6000" dirty="0"/>
          </a:p>
          <a:p>
            <a:pPr marL="0" indent="0">
              <a:buNone/>
            </a:pPr>
            <a:r>
              <a:rPr lang="cs-CZ" sz="6000" b="1" dirty="0"/>
              <a:t>1. Policie ČR</a:t>
            </a:r>
            <a:endParaRPr lang="cs-CZ" sz="6000" dirty="0"/>
          </a:p>
          <a:p>
            <a:r>
              <a:rPr lang="cs-CZ" sz="6000" dirty="0" smtClean="0"/>
              <a:t>zajistí </a:t>
            </a:r>
            <a:r>
              <a:rPr lang="cs-CZ" sz="6000" b="1" dirty="0"/>
              <a:t>stopy</a:t>
            </a:r>
            <a:endParaRPr lang="cs-CZ" sz="6000" dirty="0"/>
          </a:p>
          <a:p>
            <a:r>
              <a:rPr lang="cs-CZ" sz="6000" dirty="0" smtClean="0"/>
              <a:t>zadrží </a:t>
            </a:r>
            <a:r>
              <a:rPr lang="cs-CZ" sz="6000" b="1" dirty="0"/>
              <a:t>podezřelého</a:t>
            </a:r>
            <a:r>
              <a:rPr lang="cs-CZ" sz="6000" dirty="0"/>
              <a:t> ze spáchání trestného činu (max. na </a:t>
            </a:r>
            <a:r>
              <a:rPr lang="cs-CZ" sz="6000" b="1" dirty="0"/>
              <a:t>48 hodin</a:t>
            </a:r>
            <a:r>
              <a:rPr lang="cs-CZ" sz="6000" dirty="0"/>
              <a:t>)</a:t>
            </a:r>
          </a:p>
          <a:p>
            <a:r>
              <a:rPr lang="cs-CZ" sz="6000" dirty="0" smtClean="0"/>
              <a:t>sdělí </a:t>
            </a:r>
            <a:r>
              <a:rPr lang="cs-CZ" sz="6000" dirty="0"/>
              <a:t>mu </a:t>
            </a:r>
            <a:r>
              <a:rPr lang="cs-CZ" sz="6000" b="1" dirty="0"/>
              <a:t>obvinění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15818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304</Words>
  <Application>Microsoft Office PowerPoint</Application>
  <PresentationFormat>Předvádění na obrazovce (4:3)</PresentationFormat>
  <Paragraphs>105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Název vzdělávacího materiálu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  <vt:lpstr>7. Trestní řízení 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38</cp:revision>
  <dcterms:created xsi:type="dcterms:W3CDTF">2012-06-18T15:15:37Z</dcterms:created>
  <dcterms:modified xsi:type="dcterms:W3CDTF">2013-01-01T15:13:22Z</dcterms:modified>
</cp:coreProperties>
</file>