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3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80608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</a:t>
                      </a:r>
                      <a:r>
                        <a:rPr lang="cs-CZ" baseline="0" dirty="0" smtClean="0"/>
                        <a:t> 11.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zásady trestního řízení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</a:t>
                      </a:r>
                      <a:r>
                        <a:rPr lang="cs-CZ" baseline="0" dirty="0" smtClean="0"/>
                        <a:t>výkladu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sz="6000" b="1" dirty="0"/>
              <a:t>Shrnutí:</a:t>
            </a:r>
            <a:endParaRPr lang="cs-CZ" sz="6000" dirty="0"/>
          </a:p>
          <a:p>
            <a:r>
              <a:rPr lang="cs-CZ" b="1" dirty="0" smtClean="0"/>
              <a:t>Úkol k opakování</a:t>
            </a:r>
          </a:p>
          <a:p>
            <a:pPr marL="0" indent="0">
              <a:buNone/>
            </a:pPr>
            <a:r>
              <a:rPr lang="cs-CZ" dirty="0" smtClean="0"/>
              <a:t>U každé z dále uvedených zásad </a:t>
            </a:r>
            <a:r>
              <a:rPr lang="cs-CZ" b="1" dirty="0" smtClean="0"/>
              <a:t>svými slovy </a:t>
            </a:r>
            <a:r>
              <a:rPr lang="cs-CZ" dirty="0" smtClean="0"/>
              <a:t>stručně formulujte její obsah.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118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sz="6000" b="1" dirty="0"/>
              <a:t>Zásady trestního řízení:</a:t>
            </a:r>
            <a:endParaRPr lang="cs-CZ" sz="6000" dirty="0"/>
          </a:p>
          <a:p>
            <a:r>
              <a:rPr lang="cs-CZ" sz="6000" dirty="0" smtClean="0"/>
              <a:t>zákonnost</a:t>
            </a:r>
            <a:endParaRPr lang="cs-CZ" sz="6000" dirty="0"/>
          </a:p>
          <a:p>
            <a:r>
              <a:rPr lang="cs-CZ" sz="6000" dirty="0" smtClean="0"/>
              <a:t>právo </a:t>
            </a:r>
            <a:r>
              <a:rPr lang="cs-CZ" sz="6000" dirty="0"/>
              <a:t>na obhajobu</a:t>
            </a:r>
          </a:p>
          <a:p>
            <a:r>
              <a:rPr lang="cs-CZ" sz="6000" dirty="0" smtClean="0"/>
              <a:t>spravedlivý </a:t>
            </a:r>
            <a:r>
              <a:rPr lang="cs-CZ" sz="6000" dirty="0"/>
              <a:t>soud na základě obžaloby</a:t>
            </a:r>
          </a:p>
          <a:p>
            <a:r>
              <a:rPr lang="cs-CZ" sz="6000" dirty="0" smtClean="0"/>
              <a:t>veřejná </a:t>
            </a:r>
            <a:r>
              <a:rPr lang="cs-CZ" sz="6000" dirty="0"/>
              <a:t>obžaloba státním zástupcem</a:t>
            </a:r>
          </a:p>
          <a:p>
            <a:r>
              <a:rPr lang="cs-CZ" sz="6000" dirty="0" smtClean="0"/>
              <a:t>ústní </a:t>
            </a:r>
            <a:r>
              <a:rPr lang="cs-CZ" sz="6000" dirty="0"/>
              <a:t>a veřejné soudní jednání</a:t>
            </a:r>
          </a:p>
          <a:p>
            <a:r>
              <a:rPr lang="cs-CZ" sz="6000" dirty="0" smtClean="0"/>
              <a:t>presumpce </a:t>
            </a:r>
            <a:r>
              <a:rPr lang="cs-CZ" sz="6000" dirty="0"/>
              <a:t>neviny</a:t>
            </a:r>
          </a:p>
        </p:txBody>
      </p:sp>
    </p:spTree>
    <p:extLst>
      <p:ext uri="{BB962C8B-B14F-4D97-AF65-F5344CB8AC3E}">
        <p14:creationId xmlns:p14="http://schemas.microsoft.com/office/powerpoint/2010/main" val="354036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6600" b="1" dirty="0"/>
              <a:t>Základní zásady </a:t>
            </a:r>
            <a:endParaRPr lang="cs-CZ" sz="6600" b="1" dirty="0" smtClean="0"/>
          </a:p>
          <a:p>
            <a:pPr marL="0" indent="0" algn="ctr">
              <a:buNone/>
            </a:pPr>
            <a:r>
              <a:rPr lang="cs-CZ" sz="6600" b="1" dirty="0" smtClean="0"/>
              <a:t>trestního řízení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1.</a:t>
            </a:r>
            <a:r>
              <a:rPr lang="cs-CZ" dirty="0"/>
              <a:t> Nikdo nemůže být stíhán jinak </a:t>
            </a:r>
          </a:p>
          <a:p>
            <a:r>
              <a:rPr lang="cs-CZ" dirty="0"/>
              <a:t>než </a:t>
            </a:r>
            <a:r>
              <a:rPr lang="cs-CZ" b="1" dirty="0"/>
              <a:t>ze zákonných důvodů</a:t>
            </a:r>
            <a:r>
              <a:rPr lang="cs-CZ" dirty="0"/>
              <a:t> </a:t>
            </a:r>
          </a:p>
          <a:p>
            <a:r>
              <a:rPr lang="cs-CZ" dirty="0"/>
              <a:t>a způsobem, který stanový zákon.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1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Každý musí být </a:t>
            </a:r>
            <a:r>
              <a:rPr lang="cs-CZ" b="1" dirty="0"/>
              <a:t>poučen o právech</a:t>
            </a:r>
            <a:r>
              <a:rPr lang="cs-CZ" dirty="0"/>
              <a:t> </a:t>
            </a:r>
          </a:p>
          <a:p>
            <a:r>
              <a:rPr lang="cs-CZ" dirty="0"/>
              <a:t>umožňujících mu plné uplatnění obhajoby </a:t>
            </a:r>
          </a:p>
          <a:p>
            <a:r>
              <a:rPr lang="cs-CZ" dirty="0"/>
              <a:t>a o tom, že si může dovolit obhájce.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1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3.</a:t>
            </a:r>
            <a:r>
              <a:rPr lang="cs-CZ" dirty="0"/>
              <a:t> Trestní stíhání před soudy </a:t>
            </a:r>
          </a:p>
          <a:p>
            <a:r>
              <a:rPr lang="cs-CZ" dirty="0"/>
              <a:t>je možné jen </a:t>
            </a:r>
            <a:r>
              <a:rPr lang="cs-CZ" b="1" dirty="0"/>
              <a:t>na základě obžaloby</a:t>
            </a:r>
            <a:r>
              <a:rPr lang="cs-CZ" dirty="0"/>
              <a:t> </a:t>
            </a:r>
          </a:p>
          <a:p>
            <a:r>
              <a:rPr lang="cs-CZ" dirty="0"/>
              <a:t>nebo návrhu na potrestání, </a:t>
            </a:r>
          </a:p>
          <a:p>
            <a:r>
              <a:rPr lang="cs-CZ" dirty="0"/>
              <a:t>které </a:t>
            </a:r>
            <a:r>
              <a:rPr lang="cs-CZ" b="1" dirty="0"/>
              <a:t>podává státní zástupce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47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4.</a:t>
            </a:r>
            <a:r>
              <a:rPr lang="cs-CZ" dirty="0"/>
              <a:t> </a:t>
            </a:r>
            <a:r>
              <a:rPr lang="cs-CZ" b="1" dirty="0"/>
              <a:t>Veřejnou žalobu</a:t>
            </a:r>
            <a:r>
              <a:rPr lang="cs-CZ" dirty="0"/>
              <a:t> před soudem </a:t>
            </a:r>
          </a:p>
          <a:p>
            <a:r>
              <a:rPr lang="cs-CZ" dirty="0"/>
              <a:t>zastupuje </a:t>
            </a:r>
            <a:r>
              <a:rPr lang="cs-CZ" b="1" dirty="0"/>
              <a:t>státní zástupce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17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5.</a:t>
            </a:r>
            <a:r>
              <a:rPr lang="cs-CZ" dirty="0"/>
              <a:t> Jednání před soudy je </a:t>
            </a:r>
            <a:r>
              <a:rPr lang="cs-CZ" b="1" dirty="0"/>
              <a:t>ústní</a:t>
            </a:r>
            <a:r>
              <a:rPr lang="cs-CZ" dirty="0"/>
              <a:t>, </a:t>
            </a:r>
          </a:p>
          <a:p>
            <a:r>
              <a:rPr lang="cs-CZ" dirty="0"/>
              <a:t>důkaz výpověďmi svědků, znalců a obviněného </a:t>
            </a:r>
          </a:p>
          <a:p>
            <a:r>
              <a:rPr lang="cs-CZ" dirty="0"/>
              <a:t>se provádí zpravidla tak, </a:t>
            </a:r>
          </a:p>
          <a:p>
            <a:r>
              <a:rPr lang="cs-CZ" dirty="0"/>
              <a:t>že se tyto osoby vyslýchají.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45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6.</a:t>
            </a:r>
            <a:r>
              <a:rPr lang="cs-CZ" dirty="0"/>
              <a:t> Trestní věci se před soudem </a:t>
            </a:r>
            <a:endParaRPr lang="cs-CZ" dirty="0" smtClean="0"/>
          </a:p>
          <a:p>
            <a:r>
              <a:rPr lang="cs-CZ" b="1" dirty="0" smtClean="0"/>
              <a:t>projednávají </a:t>
            </a:r>
            <a:r>
              <a:rPr lang="cs-CZ" b="1" dirty="0"/>
              <a:t>veřejně</a:t>
            </a:r>
            <a:r>
              <a:rPr lang="cs-CZ" dirty="0"/>
              <a:t> tak, </a:t>
            </a:r>
          </a:p>
          <a:p>
            <a:r>
              <a:rPr lang="cs-CZ" dirty="0"/>
              <a:t>aby se občané mohli projednávání zúčastnit a jednání sledovat. </a:t>
            </a:r>
          </a:p>
          <a:p>
            <a:r>
              <a:rPr lang="cs-CZ" b="1" dirty="0"/>
              <a:t>Vynesení rozsudku je vždy veřejné.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98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Trestní řízení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400" b="1" dirty="0"/>
              <a:t>Základní zásady trestního řízení:</a:t>
            </a:r>
            <a:endParaRPr lang="cs-CZ" sz="4400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7.</a:t>
            </a:r>
            <a:r>
              <a:rPr lang="cs-CZ" dirty="0"/>
              <a:t> Dokud </a:t>
            </a:r>
            <a:r>
              <a:rPr lang="cs-CZ" b="1" dirty="0"/>
              <a:t>pravomocným odsuzujícím rozsudkem soudu</a:t>
            </a:r>
            <a:endParaRPr lang="cs-CZ" dirty="0"/>
          </a:p>
          <a:p>
            <a:r>
              <a:rPr lang="cs-CZ" dirty="0"/>
              <a:t>není </a:t>
            </a:r>
            <a:r>
              <a:rPr lang="cs-CZ" b="1" dirty="0"/>
              <a:t>vyslovena vina</a:t>
            </a:r>
            <a:r>
              <a:rPr lang="cs-CZ" dirty="0"/>
              <a:t>, </a:t>
            </a:r>
          </a:p>
          <a:p>
            <a:r>
              <a:rPr lang="cs-CZ" b="1" dirty="0"/>
              <a:t>nelze</a:t>
            </a:r>
            <a:r>
              <a:rPr lang="cs-CZ" dirty="0"/>
              <a:t> na toho, </a:t>
            </a:r>
          </a:p>
          <a:p>
            <a:r>
              <a:rPr lang="cs-CZ" dirty="0"/>
              <a:t>proti němuž se vede trestní řízení, </a:t>
            </a:r>
          </a:p>
          <a:p>
            <a:r>
              <a:rPr lang="cs-CZ" dirty="0"/>
              <a:t>hledět, </a:t>
            </a:r>
            <a:r>
              <a:rPr lang="cs-CZ" b="1" dirty="0"/>
              <a:t>jako by byl vinen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436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149</Words>
  <Application>Microsoft Office PowerPoint</Application>
  <PresentationFormat>Předvádění na obrazovce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Název vzdělávacího materiálu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  <vt:lpstr>8. Trestní řízení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38</cp:revision>
  <dcterms:created xsi:type="dcterms:W3CDTF">2012-06-18T15:15:37Z</dcterms:created>
  <dcterms:modified xsi:type="dcterms:W3CDTF">2013-01-01T15:26:28Z</dcterms:modified>
</cp:coreProperties>
</file>