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3" d="100"/>
          <a:sy n="133" d="100"/>
        </p:scale>
        <p:origin x="-144" y="13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532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6451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23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27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226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27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538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908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31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61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308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0BB4E-2633-4063-97C2-2670DEA63A79}" type="datetimeFigureOut">
              <a:rPr lang="cs-CZ" smtClean="0"/>
              <a:t>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85DCB-F636-4FE0-988B-4D5911413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976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432048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Název vzdělávacího materiálu</a:t>
            </a:r>
            <a:endParaRPr lang="cs-CZ" sz="3600" b="1" dirty="0"/>
          </a:p>
        </p:txBody>
      </p:sp>
      <p:sp>
        <p:nvSpPr>
          <p:cNvPr id="4" name="Obdélník 3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59532" y="6207695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Gymn</a:t>
            </a:r>
            <a:r>
              <a:rPr lang="cs-CZ" sz="2400" dirty="0" err="1" smtClean="0">
                <a:solidFill>
                  <a:schemeClr val="bg1"/>
                </a:solidFill>
              </a:rPr>
              <a:t>ázium</a:t>
            </a:r>
            <a:r>
              <a:rPr lang="cs-CZ" sz="2400" dirty="0" smtClean="0">
                <a:solidFill>
                  <a:schemeClr val="bg1"/>
                </a:solidFill>
              </a:rPr>
              <a:t> a Jazyková škola s právem státní jazykové zkoušky Zlín</a:t>
            </a:r>
            <a:endParaRPr lang="cs-CZ" sz="2400" dirty="0">
              <a:solidFill>
                <a:schemeClr val="bg1"/>
              </a:solidFill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727714" y="2348880"/>
            <a:ext cx="766912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433839"/>
              </p:ext>
            </p:extLst>
          </p:nvPr>
        </p:nvGraphicFramePr>
        <p:xfrm>
          <a:off x="729020" y="2492896"/>
          <a:ext cx="7666515" cy="3388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465106"/>
                <a:gridCol w="5201409"/>
              </a:tblGrid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effectLst/>
                        </a:rPr>
                        <a:t>Tematická oblast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 Pracovní a trestní právo</a:t>
                      </a:r>
                      <a:endParaRPr lang="cs-CZ" dirty="0"/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effectLst/>
                        </a:rPr>
                        <a:t>Datum vytvoření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28.</a:t>
                      </a:r>
                      <a:r>
                        <a:rPr lang="cs-CZ" baseline="0" dirty="0" smtClean="0"/>
                        <a:t> 12. </a:t>
                      </a:r>
                      <a:r>
                        <a:rPr lang="cs-CZ" baseline="0" dirty="0" smtClean="0"/>
                        <a:t>2012</a:t>
                      </a:r>
                      <a:endParaRPr lang="cs-CZ" dirty="0"/>
                    </a:p>
                  </a:txBody>
                  <a:tcPr/>
                </a:tc>
              </a:tr>
              <a:tr h="343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Ročník 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4. ročník čtyřletého a 8. ročník osmiletého G</a:t>
                      </a:r>
                      <a:endParaRPr lang="cs-CZ" dirty="0"/>
                    </a:p>
                  </a:txBody>
                  <a:tcPr/>
                </a:tc>
              </a:tr>
              <a:tr h="33272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Stručný obsah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samostatná a společná reflexe znalostí žáků z oblasti trestního práva</a:t>
                      </a:r>
                      <a:endParaRPr lang="cs-CZ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effectLst/>
                        </a:rPr>
                        <a:t>Způsob využití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kontrolní otázky k celé problematice t. p. – žáci si je nejprve sami zpracují, poté pro společnou kontrolu jsou připraveny správné odpovědi</a:t>
                      </a:r>
                      <a:endParaRPr lang="cs-CZ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effectLst/>
                        </a:rPr>
                        <a:t>Autor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Přemysl Šil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effectLst/>
                        </a:rPr>
                        <a:t>Kód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VY_32_INOVACE_20_ZSIL20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364" y="188640"/>
            <a:ext cx="77438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864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12. Závěrečné </a:t>
            </a:r>
            <a:r>
              <a:rPr lang="cs-CZ" b="1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3</a:t>
            </a:r>
            <a:r>
              <a:rPr lang="cs-CZ" b="1" dirty="0"/>
              <a:t>. Jaký je rozdíl mezi přestupkem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a </a:t>
            </a:r>
            <a:r>
              <a:rPr lang="cs-CZ" b="1" dirty="0"/>
              <a:t>trestným činem?</a:t>
            </a:r>
            <a:endParaRPr lang="cs-CZ" dirty="0"/>
          </a:p>
          <a:p>
            <a:r>
              <a:rPr lang="cs-CZ" dirty="0"/>
              <a:t>Trestný čin je protiprávní čin, který trestní zákoník označuje za trestný a jehož znaky jsou uvedeny ve zvláštní části trestního zákoníku.</a:t>
            </a:r>
          </a:p>
          <a:p>
            <a:r>
              <a:rPr lang="cs-CZ" dirty="0"/>
              <a:t>Přestupek je provinění méně závažné než trestný čin, není řešen před soudem.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246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12. Závěrečné </a:t>
            </a:r>
            <a:r>
              <a:rPr lang="cs-CZ" b="1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4. Vyjmenujte skupiny trestných činů </a:t>
            </a:r>
            <a:endParaRPr lang="cs-CZ" sz="2800" b="1" dirty="0" smtClean="0"/>
          </a:p>
          <a:p>
            <a:pPr marL="0" indent="0">
              <a:buNone/>
            </a:pPr>
            <a:r>
              <a:rPr lang="cs-CZ" sz="2800" b="1" dirty="0" smtClean="0"/>
              <a:t>podle </a:t>
            </a:r>
            <a:r>
              <a:rPr lang="cs-CZ" sz="2800" b="1" dirty="0"/>
              <a:t>charakteru chráněného společenského zájmu</a:t>
            </a:r>
            <a:r>
              <a:rPr lang="cs-CZ" sz="2800" b="1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58246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12. Závěrečné </a:t>
            </a:r>
            <a:r>
              <a:rPr lang="cs-CZ" b="1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/>
              <a:t>4. Vyjmenujte skupiny trestných činů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podle </a:t>
            </a:r>
            <a:r>
              <a:rPr lang="cs-CZ" b="1" dirty="0"/>
              <a:t>charakteru chráněného společenského zájmu.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1. </a:t>
            </a:r>
            <a:r>
              <a:rPr lang="cs-CZ" dirty="0"/>
              <a:t>Trestné činy proti životu a zdraví</a:t>
            </a:r>
          </a:p>
          <a:p>
            <a:pPr marL="0" indent="0">
              <a:buNone/>
            </a:pPr>
            <a:r>
              <a:rPr lang="cs-CZ" b="1" dirty="0"/>
              <a:t>2. </a:t>
            </a:r>
            <a:r>
              <a:rPr lang="cs-CZ" dirty="0"/>
              <a:t>Trestné činy proti svobodě a právům na ochranu osobnosti, soukromí a listovního tajemství</a:t>
            </a:r>
          </a:p>
          <a:p>
            <a:pPr marL="0" indent="0">
              <a:buNone/>
            </a:pPr>
            <a:r>
              <a:rPr lang="cs-CZ" b="1" dirty="0"/>
              <a:t>3. </a:t>
            </a:r>
            <a:r>
              <a:rPr lang="cs-CZ" dirty="0"/>
              <a:t>Trestné činy proti lidské důstojnosti v sexuální oblasti</a:t>
            </a:r>
          </a:p>
          <a:p>
            <a:pPr marL="0" indent="0">
              <a:buNone/>
            </a:pPr>
            <a:r>
              <a:rPr lang="cs-CZ" b="1" dirty="0"/>
              <a:t>4. </a:t>
            </a:r>
            <a:r>
              <a:rPr lang="cs-CZ" dirty="0"/>
              <a:t>Trestné činy proti rodině a dětem</a:t>
            </a:r>
          </a:p>
          <a:p>
            <a:pPr marL="0" indent="0">
              <a:buNone/>
            </a:pPr>
            <a:r>
              <a:rPr lang="cs-CZ" b="1" dirty="0"/>
              <a:t>5. </a:t>
            </a:r>
            <a:r>
              <a:rPr lang="cs-CZ" dirty="0"/>
              <a:t>Trestné činy proti majetku</a:t>
            </a:r>
          </a:p>
          <a:p>
            <a:pPr marL="0" indent="0">
              <a:buNone/>
            </a:pPr>
            <a:r>
              <a:rPr lang="cs-CZ" b="1" dirty="0"/>
              <a:t>6. </a:t>
            </a:r>
            <a:r>
              <a:rPr lang="cs-CZ" dirty="0"/>
              <a:t>Trestné činy hospodářské</a:t>
            </a:r>
          </a:p>
          <a:p>
            <a:pPr marL="0" indent="0">
              <a:buNone/>
            </a:pPr>
            <a:r>
              <a:rPr lang="cs-CZ" b="1" dirty="0"/>
              <a:t>7. </a:t>
            </a:r>
            <a:r>
              <a:rPr lang="cs-CZ" dirty="0"/>
              <a:t>Trestné činy obecně nebezpečné</a:t>
            </a:r>
          </a:p>
          <a:p>
            <a:pPr marL="0" indent="0">
              <a:buNone/>
            </a:pPr>
            <a:r>
              <a:rPr lang="cs-CZ" b="1" dirty="0"/>
              <a:t>8. </a:t>
            </a:r>
            <a:r>
              <a:rPr lang="cs-CZ" dirty="0"/>
              <a:t>Trestné činy proti životnímu prostředí</a:t>
            </a:r>
          </a:p>
          <a:p>
            <a:pPr marL="0" indent="0">
              <a:buNone/>
            </a:pPr>
            <a:r>
              <a:rPr lang="cs-CZ" b="1" dirty="0"/>
              <a:t>9. </a:t>
            </a:r>
            <a:r>
              <a:rPr lang="cs-CZ" dirty="0"/>
              <a:t>Trestné činy proti České republice, cizímu státu a mezinárodní organizaci</a:t>
            </a:r>
          </a:p>
          <a:p>
            <a:pPr marL="0" indent="0">
              <a:buNone/>
            </a:pPr>
            <a:r>
              <a:rPr lang="cs-CZ" b="1" dirty="0"/>
              <a:t>10. </a:t>
            </a:r>
            <a:r>
              <a:rPr lang="cs-CZ" dirty="0"/>
              <a:t>Trestné činy proti pořádku ve věcech veřejných</a:t>
            </a:r>
          </a:p>
          <a:p>
            <a:pPr marL="0" indent="0">
              <a:buNone/>
            </a:pPr>
            <a:r>
              <a:rPr lang="cs-CZ" b="1" dirty="0"/>
              <a:t>11. </a:t>
            </a:r>
            <a:r>
              <a:rPr lang="cs-CZ" dirty="0"/>
              <a:t>Trestné činy proti branné povinnosti</a:t>
            </a:r>
          </a:p>
          <a:p>
            <a:pPr marL="0" indent="0">
              <a:buNone/>
            </a:pPr>
            <a:r>
              <a:rPr lang="cs-CZ" b="1" dirty="0"/>
              <a:t>12. </a:t>
            </a:r>
            <a:r>
              <a:rPr lang="cs-CZ" dirty="0"/>
              <a:t>Trestné činy vojenské</a:t>
            </a:r>
          </a:p>
          <a:p>
            <a:pPr marL="0" indent="0">
              <a:buNone/>
            </a:pPr>
            <a:r>
              <a:rPr lang="cs-CZ" b="1" dirty="0"/>
              <a:t>13. </a:t>
            </a:r>
            <a:r>
              <a:rPr lang="cs-CZ" dirty="0"/>
              <a:t>Trestné činy proti lidskosti, proti míru a válečné trestné </a:t>
            </a:r>
            <a:r>
              <a:rPr lang="cs-CZ" dirty="0" smtClean="0"/>
              <a:t>činy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152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12. Závěrečné </a:t>
            </a:r>
            <a:r>
              <a:rPr lang="cs-CZ" b="1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5.</a:t>
            </a:r>
            <a:r>
              <a:rPr lang="cs-CZ" dirty="0"/>
              <a:t> </a:t>
            </a:r>
            <a:r>
              <a:rPr lang="cs-CZ" b="1" dirty="0"/>
              <a:t>Jaké okolnosti způsobují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beztrestnost </a:t>
            </a:r>
            <a:r>
              <a:rPr lang="cs-CZ" b="1" dirty="0"/>
              <a:t>spáchaného činu</a:t>
            </a:r>
            <a:r>
              <a:rPr lang="cs-CZ" b="1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152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12. Závěrečné </a:t>
            </a:r>
            <a:r>
              <a:rPr lang="cs-CZ" b="1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5.</a:t>
            </a:r>
            <a:r>
              <a:rPr lang="cs-CZ" dirty="0"/>
              <a:t> </a:t>
            </a:r>
            <a:r>
              <a:rPr lang="cs-CZ" b="1" dirty="0"/>
              <a:t>Jaké okolnosti způsobují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beztrestnost </a:t>
            </a:r>
            <a:r>
              <a:rPr lang="cs-CZ" b="1" dirty="0"/>
              <a:t>spáchaného činu?</a:t>
            </a:r>
            <a:endParaRPr lang="cs-CZ" dirty="0"/>
          </a:p>
          <a:p>
            <a:r>
              <a:rPr lang="cs-CZ" dirty="0" smtClean="0"/>
              <a:t>krajní </a:t>
            </a:r>
            <a:r>
              <a:rPr lang="cs-CZ" dirty="0"/>
              <a:t>nouze </a:t>
            </a:r>
          </a:p>
          <a:p>
            <a:r>
              <a:rPr lang="cs-CZ" dirty="0" smtClean="0"/>
              <a:t>nutná </a:t>
            </a:r>
            <a:r>
              <a:rPr lang="cs-CZ" dirty="0"/>
              <a:t>obrana </a:t>
            </a:r>
          </a:p>
          <a:p>
            <a:r>
              <a:rPr lang="cs-CZ" dirty="0" smtClean="0"/>
              <a:t>svolení </a:t>
            </a:r>
            <a:r>
              <a:rPr lang="cs-CZ" dirty="0"/>
              <a:t>poškozeného </a:t>
            </a:r>
          </a:p>
          <a:p>
            <a:r>
              <a:rPr lang="cs-CZ" dirty="0" smtClean="0"/>
              <a:t>přípustné </a:t>
            </a:r>
            <a:r>
              <a:rPr lang="cs-CZ" dirty="0"/>
              <a:t>riziko </a:t>
            </a:r>
          </a:p>
          <a:p>
            <a:r>
              <a:rPr lang="cs-CZ" dirty="0" smtClean="0"/>
              <a:t>oprávněné </a:t>
            </a:r>
            <a:r>
              <a:rPr lang="cs-CZ" dirty="0"/>
              <a:t>použití zbraně</a:t>
            </a:r>
          </a:p>
        </p:txBody>
      </p:sp>
    </p:spTree>
    <p:extLst>
      <p:ext uri="{BB962C8B-B14F-4D97-AF65-F5344CB8AC3E}">
        <p14:creationId xmlns:p14="http://schemas.microsoft.com/office/powerpoint/2010/main" val="16839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12. Závěrečné </a:t>
            </a:r>
            <a:r>
              <a:rPr lang="cs-CZ" b="1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6.</a:t>
            </a:r>
            <a:r>
              <a:rPr lang="cs-CZ" dirty="0"/>
              <a:t> </a:t>
            </a:r>
            <a:r>
              <a:rPr lang="cs-CZ" b="1" dirty="0"/>
              <a:t>Uveďte druhy trestů v České republice</a:t>
            </a:r>
            <a:r>
              <a:rPr lang="cs-CZ" b="1" dirty="0" smtClean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39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12. Závěrečné </a:t>
            </a:r>
            <a:r>
              <a:rPr lang="cs-CZ" b="1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6.</a:t>
            </a:r>
            <a:r>
              <a:rPr lang="cs-CZ" dirty="0"/>
              <a:t> </a:t>
            </a:r>
            <a:r>
              <a:rPr lang="cs-CZ" b="1" dirty="0"/>
              <a:t>Uveďte druhy trestů v České republice</a:t>
            </a:r>
            <a:r>
              <a:rPr lang="cs-CZ" b="1" dirty="0" smtClean="0"/>
              <a:t>.</a:t>
            </a:r>
            <a:endParaRPr lang="cs-CZ" dirty="0"/>
          </a:p>
          <a:p>
            <a:r>
              <a:rPr lang="cs-CZ" dirty="0" smtClean="0"/>
              <a:t>Trest </a:t>
            </a:r>
            <a:r>
              <a:rPr lang="cs-CZ" dirty="0"/>
              <a:t>odnětí svobody</a:t>
            </a:r>
          </a:p>
          <a:p>
            <a:r>
              <a:rPr lang="cs-CZ" dirty="0" smtClean="0"/>
              <a:t>Domácí </a:t>
            </a:r>
            <a:r>
              <a:rPr lang="cs-CZ" dirty="0"/>
              <a:t>vězení</a:t>
            </a:r>
            <a:r>
              <a:rPr lang="cs-CZ" b="1" dirty="0"/>
              <a:t> </a:t>
            </a:r>
            <a:endParaRPr lang="cs-CZ" dirty="0"/>
          </a:p>
          <a:p>
            <a:r>
              <a:rPr lang="cs-CZ" dirty="0" smtClean="0"/>
              <a:t>Obecně </a:t>
            </a:r>
            <a:r>
              <a:rPr lang="cs-CZ" dirty="0"/>
              <a:t>prospěšné práce</a:t>
            </a:r>
          </a:p>
          <a:p>
            <a:r>
              <a:rPr lang="cs-CZ" dirty="0" smtClean="0"/>
              <a:t>Propadnutí </a:t>
            </a:r>
            <a:r>
              <a:rPr lang="cs-CZ" dirty="0"/>
              <a:t>majetku</a:t>
            </a:r>
          </a:p>
          <a:p>
            <a:r>
              <a:rPr lang="cs-CZ" dirty="0" smtClean="0"/>
              <a:t>Peněžitý </a:t>
            </a:r>
            <a:r>
              <a:rPr lang="cs-CZ" dirty="0"/>
              <a:t>trest</a:t>
            </a:r>
          </a:p>
          <a:p>
            <a:r>
              <a:rPr lang="cs-CZ" dirty="0" smtClean="0"/>
              <a:t>Propadnutí </a:t>
            </a:r>
            <a:r>
              <a:rPr lang="cs-CZ" dirty="0"/>
              <a:t>věci nebo jiné majetkové hodnoty</a:t>
            </a:r>
          </a:p>
          <a:p>
            <a:r>
              <a:rPr lang="cs-CZ" dirty="0" smtClean="0"/>
              <a:t>Zákaz </a:t>
            </a:r>
            <a:r>
              <a:rPr lang="cs-CZ" dirty="0"/>
              <a:t>činnosti</a:t>
            </a:r>
          </a:p>
          <a:p>
            <a:r>
              <a:rPr lang="cs-CZ" dirty="0" smtClean="0"/>
              <a:t>Zákaz </a:t>
            </a:r>
            <a:r>
              <a:rPr lang="cs-CZ" dirty="0"/>
              <a:t>pobytu</a:t>
            </a:r>
          </a:p>
          <a:p>
            <a:r>
              <a:rPr lang="cs-CZ" dirty="0" smtClean="0"/>
              <a:t>Zákaz </a:t>
            </a:r>
            <a:r>
              <a:rPr lang="cs-CZ" dirty="0"/>
              <a:t>vstupu na sportovní, kulturní a jiné společenské akce </a:t>
            </a:r>
          </a:p>
          <a:p>
            <a:r>
              <a:rPr lang="cs-CZ" dirty="0" smtClean="0"/>
              <a:t>Ztráta </a:t>
            </a:r>
            <a:r>
              <a:rPr lang="cs-CZ" dirty="0"/>
              <a:t>čestných titulů, vyznamenání a vojenské hodnosti</a:t>
            </a:r>
          </a:p>
          <a:p>
            <a:r>
              <a:rPr lang="cs-CZ" dirty="0" smtClean="0"/>
              <a:t>Vyhoštění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745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12. Závěrečné </a:t>
            </a:r>
            <a:r>
              <a:rPr lang="cs-CZ" b="1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7.</a:t>
            </a:r>
            <a:r>
              <a:rPr lang="cs-CZ" dirty="0"/>
              <a:t> </a:t>
            </a:r>
            <a:r>
              <a:rPr lang="cs-CZ" b="1" dirty="0"/>
              <a:t>Kdo tvoří orgány činné v trestním řízení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a </a:t>
            </a:r>
            <a:r>
              <a:rPr lang="cs-CZ" b="1" dirty="0"/>
              <a:t>jaké činnosti tyto orgány vykonávají</a:t>
            </a:r>
            <a:r>
              <a:rPr lang="cs-CZ" b="1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745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12. Závěrečné </a:t>
            </a:r>
            <a:r>
              <a:rPr lang="cs-CZ" b="1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7.</a:t>
            </a:r>
            <a:r>
              <a:rPr lang="cs-CZ" dirty="0"/>
              <a:t> </a:t>
            </a:r>
            <a:r>
              <a:rPr lang="cs-CZ" b="1" dirty="0"/>
              <a:t>Kdo tvoří orgány činné v trestním řízení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a </a:t>
            </a:r>
            <a:r>
              <a:rPr lang="cs-CZ" b="1" dirty="0"/>
              <a:t>jaké činnosti tyto orgány vykonávají?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Orgány činné v trestním řízení jsou: </a:t>
            </a:r>
          </a:p>
          <a:p>
            <a:r>
              <a:rPr lang="cs-CZ" b="1" dirty="0" smtClean="0"/>
              <a:t>Policie </a:t>
            </a:r>
            <a:r>
              <a:rPr lang="cs-CZ" b="1" dirty="0"/>
              <a:t>ČR:</a:t>
            </a:r>
            <a:r>
              <a:rPr lang="cs-CZ" dirty="0"/>
              <a:t> zajistí stopy, zadrží podezřelého, sdělí obvinění</a:t>
            </a:r>
          </a:p>
          <a:p>
            <a:r>
              <a:rPr lang="cs-CZ" b="1" dirty="0" smtClean="0"/>
              <a:t>státní </a:t>
            </a:r>
            <a:r>
              <a:rPr lang="cs-CZ" b="1" dirty="0"/>
              <a:t>zástupce:</a:t>
            </a:r>
            <a:r>
              <a:rPr lang="cs-CZ" dirty="0"/>
              <a:t> navrhuje vazbu, vypracuje a sdělí obžalobu</a:t>
            </a:r>
          </a:p>
          <a:p>
            <a:r>
              <a:rPr lang="cs-CZ" b="1" dirty="0" smtClean="0"/>
              <a:t>soud</a:t>
            </a:r>
            <a:r>
              <a:rPr lang="cs-CZ" b="1" dirty="0"/>
              <a:t>:</a:t>
            </a:r>
            <a:r>
              <a:rPr lang="cs-CZ" dirty="0"/>
              <a:t> rozhoduje o vazbě, posuzuje vinu a nevinu, určuje druh a výši trestu</a:t>
            </a:r>
          </a:p>
        </p:txBody>
      </p:sp>
    </p:spTree>
    <p:extLst>
      <p:ext uri="{BB962C8B-B14F-4D97-AF65-F5344CB8AC3E}">
        <p14:creationId xmlns:p14="http://schemas.microsoft.com/office/powerpoint/2010/main" val="196995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12. Závěrečné </a:t>
            </a:r>
            <a:r>
              <a:rPr lang="cs-CZ" b="1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8.</a:t>
            </a:r>
            <a:r>
              <a:rPr lang="cs-CZ" dirty="0"/>
              <a:t> </a:t>
            </a:r>
            <a:r>
              <a:rPr lang="cs-CZ" b="1" dirty="0"/>
              <a:t>Popište další možnosti </a:t>
            </a:r>
            <a:r>
              <a:rPr lang="cs-CZ" b="1" dirty="0" smtClean="0"/>
              <a:t>použitelné,</a:t>
            </a:r>
          </a:p>
          <a:p>
            <a:pPr marL="0" indent="0">
              <a:buNone/>
            </a:pPr>
            <a:r>
              <a:rPr lang="cs-CZ" b="1" dirty="0" smtClean="0"/>
              <a:t>pokud </a:t>
            </a:r>
            <a:r>
              <a:rPr lang="cs-CZ" b="1" dirty="0"/>
              <a:t>některá strana při soudním řízení nesouhlasí s vyneseným rozsudkem</a:t>
            </a:r>
            <a:r>
              <a:rPr lang="cs-CZ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995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12. Závěrečné </a:t>
            </a:r>
            <a:r>
              <a:rPr lang="cs-CZ" b="1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Závěrečné opakování:</a:t>
            </a:r>
            <a:endParaRPr lang="cs-CZ" dirty="0"/>
          </a:p>
          <a:p>
            <a:r>
              <a:rPr lang="cs-CZ" dirty="0" smtClean="0"/>
              <a:t>Zpracujte </a:t>
            </a:r>
            <a:r>
              <a:rPr lang="cs-CZ" dirty="0"/>
              <a:t>odpovědi samostatně, </a:t>
            </a:r>
          </a:p>
          <a:p>
            <a:r>
              <a:rPr lang="cs-CZ" dirty="0"/>
              <a:t>společně prověříme Vaše znalosti </a:t>
            </a:r>
            <a:r>
              <a:rPr lang="cs-CZ" dirty="0"/>
              <a:t> </a:t>
            </a:r>
            <a:r>
              <a:rPr lang="cs-CZ" dirty="0" smtClean="0"/>
              <a:t>                  při </a:t>
            </a:r>
            <a:r>
              <a:rPr lang="cs-CZ" dirty="0"/>
              <a:t>následné kontrole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329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12. Závěrečné </a:t>
            </a:r>
            <a:r>
              <a:rPr lang="cs-CZ" b="1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8.</a:t>
            </a:r>
            <a:r>
              <a:rPr lang="cs-CZ" dirty="0"/>
              <a:t> </a:t>
            </a:r>
            <a:r>
              <a:rPr lang="cs-CZ" b="1" dirty="0"/>
              <a:t>Popište další možnosti </a:t>
            </a:r>
            <a:r>
              <a:rPr lang="cs-CZ" b="1" dirty="0" smtClean="0"/>
              <a:t>použitelné,</a:t>
            </a:r>
          </a:p>
          <a:p>
            <a:pPr marL="0" indent="0">
              <a:buNone/>
            </a:pPr>
            <a:r>
              <a:rPr lang="cs-CZ" b="1" dirty="0" smtClean="0"/>
              <a:t>pokud </a:t>
            </a:r>
            <a:r>
              <a:rPr lang="cs-CZ" b="1" dirty="0"/>
              <a:t>některá strana při soudním řízení nesouhlasí s vyneseným rozsudkem</a:t>
            </a:r>
            <a:r>
              <a:rPr lang="cs-CZ" b="1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Opravné prostředky</a:t>
            </a:r>
            <a:r>
              <a:rPr lang="cs-CZ" dirty="0" smtClean="0"/>
              <a:t>: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1</a:t>
            </a:r>
            <a:r>
              <a:rPr lang="cs-CZ" b="1" dirty="0"/>
              <a:t>.</a:t>
            </a:r>
            <a:r>
              <a:rPr lang="cs-CZ" dirty="0"/>
              <a:t> odvolání: ke krajskému soudu (resp. vrchnímu soudu)</a:t>
            </a:r>
          </a:p>
          <a:p>
            <a:pPr marL="0" indent="0">
              <a:buNone/>
            </a:pPr>
            <a:r>
              <a:rPr lang="cs-CZ" b="1" dirty="0"/>
              <a:t>2.</a:t>
            </a:r>
            <a:r>
              <a:rPr lang="cs-CZ" dirty="0"/>
              <a:t> dovolání: k vrchnímu soudu (resp. nejvyššímu soudu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Mimořádné opravné prostředky: </a:t>
            </a:r>
          </a:p>
          <a:p>
            <a:pPr marL="0" indent="0">
              <a:buNone/>
            </a:pPr>
            <a:r>
              <a:rPr lang="cs-CZ" b="1" dirty="0"/>
              <a:t>1.</a:t>
            </a:r>
            <a:r>
              <a:rPr lang="cs-CZ" dirty="0"/>
              <a:t> stížnost ministru spravedlnosti pro porušení zákona,</a:t>
            </a:r>
          </a:p>
          <a:p>
            <a:pPr marL="0" indent="0">
              <a:buNone/>
            </a:pPr>
            <a:r>
              <a:rPr lang="cs-CZ" b="1" dirty="0"/>
              <a:t>2.</a:t>
            </a:r>
            <a:r>
              <a:rPr lang="cs-CZ" dirty="0"/>
              <a:t> podnět Ústavnímu soudu ČR pro porušení ústavnosti</a:t>
            </a:r>
          </a:p>
        </p:txBody>
      </p:sp>
    </p:spTree>
    <p:extLst>
      <p:ext uri="{BB962C8B-B14F-4D97-AF65-F5344CB8AC3E}">
        <p14:creationId xmlns:p14="http://schemas.microsoft.com/office/powerpoint/2010/main" val="288392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12. Závěrečné </a:t>
            </a:r>
            <a:r>
              <a:rPr lang="cs-CZ" b="1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9.</a:t>
            </a:r>
            <a:r>
              <a:rPr lang="cs-CZ" dirty="0"/>
              <a:t> </a:t>
            </a:r>
            <a:r>
              <a:rPr lang="cs-CZ" b="1" dirty="0"/>
              <a:t>Vyjmenujte všechny právnické profese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včetně </a:t>
            </a:r>
            <a:r>
              <a:rPr lang="cs-CZ" b="1" dirty="0"/>
              <a:t>stručné charakteristiky jejich činnosti</a:t>
            </a:r>
            <a:r>
              <a:rPr lang="cs-CZ" b="1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392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12. Závěrečné </a:t>
            </a:r>
            <a:r>
              <a:rPr lang="cs-CZ" b="1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9.</a:t>
            </a:r>
            <a:r>
              <a:rPr lang="cs-CZ" dirty="0"/>
              <a:t> </a:t>
            </a:r>
            <a:r>
              <a:rPr lang="cs-CZ" b="1" dirty="0"/>
              <a:t>Vyjmenujte všechny právnické profese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včetně </a:t>
            </a:r>
            <a:r>
              <a:rPr lang="cs-CZ" b="1" dirty="0"/>
              <a:t>stručné charakteristiky jejich činnosti.</a:t>
            </a:r>
            <a:endParaRPr lang="cs-CZ" dirty="0"/>
          </a:p>
          <a:p>
            <a:r>
              <a:rPr lang="cs-CZ" b="1" dirty="0" smtClean="0"/>
              <a:t>soudce</a:t>
            </a:r>
            <a:r>
              <a:rPr lang="cs-CZ" dirty="0" smtClean="0"/>
              <a:t> </a:t>
            </a:r>
            <a:r>
              <a:rPr lang="cs-CZ" dirty="0"/>
              <a:t>(rozhoduje o vině a nevině, druhu a výši trestu)</a:t>
            </a:r>
          </a:p>
          <a:p>
            <a:r>
              <a:rPr lang="cs-CZ" b="1" dirty="0" smtClean="0"/>
              <a:t>státní </a:t>
            </a:r>
            <a:r>
              <a:rPr lang="cs-CZ" b="1" dirty="0"/>
              <a:t>zástupce</a:t>
            </a:r>
            <a:r>
              <a:rPr lang="cs-CZ" dirty="0"/>
              <a:t> (žalobce u soudu v soudním trestním řízení)</a:t>
            </a:r>
          </a:p>
          <a:p>
            <a:r>
              <a:rPr lang="cs-CZ" b="1" dirty="0" smtClean="0"/>
              <a:t>advokát</a:t>
            </a:r>
            <a:r>
              <a:rPr lang="cs-CZ" dirty="0" smtClean="0"/>
              <a:t> </a:t>
            </a:r>
            <a:r>
              <a:rPr lang="cs-CZ" dirty="0"/>
              <a:t>(poskytuje právní pomoc, zastupuje před soudem)</a:t>
            </a:r>
          </a:p>
          <a:p>
            <a:r>
              <a:rPr lang="cs-CZ" b="1" dirty="0" smtClean="0"/>
              <a:t>notář</a:t>
            </a:r>
            <a:r>
              <a:rPr lang="cs-CZ" dirty="0" smtClean="0"/>
              <a:t> </a:t>
            </a:r>
            <a:r>
              <a:rPr lang="cs-CZ" dirty="0"/>
              <a:t>(ověřuje a bere do úschovy listiny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98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12. Závěrečné </a:t>
            </a:r>
            <a:r>
              <a:rPr lang="cs-CZ" b="1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1.</a:t>
            </a:r>
            <a:r>
              <a:rPr lang="cs-CZ" dirty="0"/>
              <a:t> Čím se zabývá trestní právo? – Uveďte právní normy.</a:t>
            </a:r>
          </a:p>
          <a:p>
            <a:pPr marL="0" indent="0">
              <a:buNone/>
            </a:pPr>
            <a:r>
              <a:rPr lang="cs-CZ" b="1" dirty="0"/>
              <a:t>2.</a:t>
            </a:r>
            <a:r>
              <a:rPr lang="cs-CZ" dirty="0"/>
              <a:t> Rozdělte trestní právo a pro jeho části uveďte právní prameny.</a:t>
            </a:r>
          </a:p>
          <a:p>
            <a:pPr marL="0" indent="0">
              <a:buNone/>
            </a:pPr>
            <a:r>
              <a:rPr lang="cs-CZ" b="1" dirty="0"/>
              <a:t>3.</a:t>
            </a:r>
            <a:r>
              <a:rPr lang="cs-CZ" dirty="0"/>
              <a:t> Jaký je rozdíl mezi přestupkem a trestným činem?</a:t>
            </a:r>
          </a:p>
          <a:p>
            <a:pPr marL="0" indent="0">
              <a:buNone/>
            </a:pPr>
            <a:r>
              <a:rPr lang="cs-CZ" b="1" dirty="0"/>
              <a:t>4.</a:t>
            </a:r>
            <a:r>
              <a:rPr lang="cs-CZ" dirty="0"/>
              <a:t> Vyjmenujte skupiny trestných činů podle charakteru chráněného společenského zájmu.</a:t>
            </a:r>
          </a:p>
          <a:p>
            <a:pPr marL="0" indent="0">
              <a:buNone/>
            </a:pPr>
            <a:r>
              <a:rPr lang="cs-CZ" b="1" dirty="0"/>
              <a:t>5.</a:t>
            </a:r>
            <a:r>
              <a:rPr lang="cs-CZ" dirty="0"/>
              <a:t> Jaké okolnosti způsobují beztrestnost spáchaného činu?</a:t>
            </a:r>
          </a:p>
          <a:p>
            <a:pPr marL="0" indent="0">
              <a:buNone/>
            </a:pPr>
            <a:r>
              <a:rPr lang="cs-CZ" b="1" dirty="0"/>
              <a:t>6.</a:t>
            </a:r>
            <a:r>
              <a:rPr lang="cs-CZ" dirty="0"/>
              <a:t> Uveďte druhy trestů v České republice.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026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12. Závěrečné </a:t>
            </a:r>
            <a:r>
              <a:rPr lang="cs-CZ" b="1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7.</a:t>
            </a:r>
            <a:r>
              <a:rPr lang="cs-CZ" dirty="0"/>
              <a:t> Kdo tvoří orgány činné v trestním řízení a jaké činnosti tyto orgány vykonávají?</a:t>
            </a:r>
          </a:p>
          <a:p>
            <a:pPr marL="0" indent="0">
              <a:buNone/>
            </a:pPr>
            <a:r>
              <a:rPr lang="cs-CZ" b="1" dirty="0"/>
              <a:t>8.</a:t>
            </a:r>
            <a:r>
              <a:rPr lang="cs-CZ" dirty="0"/>
              <a:t> Popište další možnosti použitelné, pokud některá strana při soudním řízení nesouhlasí s vyneseným rozsudkem.</a:t>
            </a:r>
          </a:p>
          <a:p>
            <a:pPr marL="0" indent="0">
              <a:buNone/>
            </a:pPr>
            <a:r>
              <a:rPr lang="cs-CZ" b="1" dirty="0"/>
              <a:t>9.</a:t>
            </a:r>
            <a:r>
              <a:rPr lang="cs-CZ" dirty="0"/>
              <a:t> Vyjmenujte všechny právnické profese včetně stručné charakteristiky jejich činnosti.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969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12. Závěrečné </a:t>
            </a:r>
            <a:r>
              <a:rPr lang="cs-CZ" b="1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b="1" dirty="0" smtClean="0"/>
              <a:t>Čím </a:t>
            </a:r>
            <a:r>
              <a:rPr lang="cs-CZ" b="1" dirty="0"/>
              <a:t>se zabývá trestní právo?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– </a:t>
            </a:r>
            <a:r>
              <a:rPr lang="cs-CZ" b="1" dirty="0"/>
              <a:t>Uveďte právní normy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113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12. Závěrečné </a:t>
            </a:r>
            <a:r>
              <a:rPr lang="cs-CZ" b="1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b="1" dirty="0" smtClean="0"/>
              <a:t>Čím </a:t>
            </a:r>
            <a:r>
              <a:rPr lang="cs-CZ" b="1" dirty="0"/>
              <a:t>se zabývá trestní právo?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– </a:t>
            </a:r>
            <a:r>
              <a:rPr lang="cs-CZ" b="1" dirty="0"/>
              <a:t>Uveďte právní normy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Úkolem trestního práva je ochrana </a:t>
            </a:r>
          </a:p>
          <a:p>
            <a:r>
              <a:rPr lang="cs-CZ" dirty="0"/>
              <a:t>důležitých individuálních a společenských zájmů </a:t>
            </a:r>
          </a:p>
          <a:p>
            <a:r>
              <a:rPr lang="cs-CZ" dirty="0"/>
              <a:t>fyzických osob, právnických osob a státu.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65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12. Závěrečné </a:t>
            </a:r>
            <a:r>
              <a:rPr lang="cs-CZ" b="1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2.</a:t>
            </a:r>
            <a:r>
              <a:rPr lang="cs-CZ" dirty="0"/>
              <a:t> </a:t>
            </a:r>
            <a:r>
              <a:rPr lang="cs-CZ" b="1" dirty="0"/>
              <a:t>Rozdělte trestní právo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a </a:t>
            </a:r>
            <a:r>
              <a:rPr lang="cs-CZ" b="1" dirty="0"/>
              <a:t>pro jeho části uveďte právní prameny.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65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12. Závěrečné </a:t>
            </a:r>
            <a:r>
              <a:rPr lang="cs-CZ" b="1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2.</a:t>
            </a:r>
            <a:r>
              <a:rPr lang="cs-CZ" dirty="0"/>
              <a:t> </a:t>
            </a:r>
            <a:r>
              <a:rPr lang="cs-CZ" b="1" dirty="0"/>
              <a:t>Rozdělte trestní právo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a </a:t>
            </a:r>
            <a:r>
              <a:rPr lang="cs-CZ" b="1" dirty="0"/>
              <a:t>pro jeho části uveďte právní prameny.</a:t>
            </a:r>
            <a:endParaRPr lang="cs-CZ" dirty="0"/>
          </a:p>
          <a:p>
            <a:r>
              <a:rPr lang="cs-CZ" dirty="0" smtClean="0"/>
              <a:t>Trestní </a:t>
            </a:r>
            <a:r>
              <a:rPr lang="cs-CZ" dirty="0"/>
              <a:t>právo hmotné (materiální), </a:t>
            </a:r>
            <a:r>
              <a:rPr lang="cs-CZ" b="1" dirty="0"/>
              <a:t>pramen: </a:t>
            </a:r>
            <a:r>
              <a:rPr lang="cs-CZ" dirty="0"/>
              <a:t>trestní zákoník</a:t>
            </a:r>
          </a:p>
          <a:p>
            <a:r>
              <a:rPr lang="cs-CZ" dirty="0" smtClean="0"/>
              <a:t>Trestní </a:t>
            </a:r>
            <a:r>
              <a:rPr lang="cs-CZ" dirty="0"/>
              <a:t>právo procesní (formální), </a:t>
            </a:r>
            <a:r>
              <a:rPr lang="cs-CZ" b="1" dirty="0"/>
              <a:t>pramen:</a:t>
            </a:r>
            <a:r>
              <a:rPr lang="cs-CZ" dirty="0"/>
              <a:t> trestní řád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363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12. Závěrečné </a:t>
            </a:r>
            <a:r>
              <a:rPr lang="cs-CZ" b="1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3</a:t>
            </a:r>
            <a:r>
              <a:rPr lang="cs-CZ" b="1" dirty="0"/>
              <a:t>. Jaký je rozdíl mezi přestupkem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a </a:t>
            </a:r>
            <a:r>
              <a:rPr lang="cs-CZ" b="1" dirty="0"/>
              <a:t>trestným činem?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363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582</Words>
  <Application>Microsoft Office PowerPoint</Application>
  <PresentationFormat>Předvádění na obrazovce (4:3)</PresentationFormat>
  <Paragraphs>135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systému Office</vt:lpstr>
      <vt:lpstr>Název vzdělávacího materiálu</vt:lpstr>
      <vt:lpstr>12. Závěrečné opakování</vt:lpstr>
      <vt:lpstr>12. Závěrečné opakování</vt:lpstr>
      <vt:lpstr>12. Závěrečné opakování</vt:lpstr>
      <vt:lpstr>12. Závěrečné opakování</vt:lpstr>
      <vt:lpstr>12. Závěrečné opakování</vt:lpstr>
      <vt:lpstr>12. Závěrečné opakování</vt:lpstr>
      <vt:lpstr>12. Závěrečné opakování</vt:lpstr>
      <vt:lpstr>12. Závěrečné opakování</vt:lpstr>
      <vt:lpstr>12. Závěrečné opakování</vt:lpstr>
      <vt:lpstr>12. Závěrečné opakování</vt:lpstr>
      <vt:lpstr>12. Závěrečné opakování</vt:lpstr>
      <vt:lpstr>12. Závěrečné opakování</vt:lpstr>
      <vt:lpstr>12. Závěrečné opakování</vt:lpstr>
      <vt:lpstr>12. Závěrečné opakování</vt:lpstr>
      <vt:lpstr>12. Závěrečné opakování</vt:lpstr>
      <vt:lpstr>12. Závěrečné opakování</vt:lpstr>
      <vt:lpstr>12. Závěrečné opakování</vt:lpstr>
      <vt:lpstr>12. Závěrečné opakování</vt:lpstr>
      <vt:lpstr>12. Závěrečné opakování</vt:lpstr>
      <vt:lpstr>12. Závěrečné opakování</vt:lpstr>
      <vt:lpstr>12. Závěrečné opakování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informace</dc:title>
  <dc:creator>sylva</dc:creator>
  <cp:lastModifiedBy>ED</cp:lastModifiedBy>
  <cp:revision>39</cp:revision>
  <dcterms:created xsi:type="dcterms:W3CDTF">2012-06-18T15:15:37Z</dcterms:created>
  <dcterms:modified xsi:type="dcterms:W3CDTF">2013-01-01T18:25:02Z</dcterms:modified>
</cp:coreProperties>
</file>