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3" d="100"/>
          <a:sy n="133" d="100"/>
        </p:scale>
        <p:origin x="-144" y="13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433839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28.</a:t>
                      </a:r>
                      <a:r>
                        <a:rPr lang="cs-CZ" baseline="0" dirty="0" smtClean="0"/>
                        <a:t> 12. </a:t>
                      </a:r>
                      <a:r>
                        <a:rPr lang="cs-CZ" baseline="0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samostatná a společná reflexe znalostí žáků z oblasti trestního práva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kontrolní otázky k celé problematice t. p. – žáci si je nejprve sami zpracují, poté pro společnou kontrolu jsou připraveny správné odpovědi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Přemysl Šil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VY_32_INOVACE_20_ZSIL20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12. Závěrečné </a:t>
            </a:r>
            <a:r>
              <a:rPr lang="cs-CZ" b="1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3</a:t>
            </a:r>
            <a:r>
              <a:rPr lang="cs-CZ" b="1" dirty="0"/>
              <a:t>. Jaký je rozdíl mezi přestupkem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a </a:t>
            </a:r>
            <a:r>
              <a:rPr lang="cs-CZ" b="1" dirty="0"/>
              <a:t>trestným činem?</a:t>
            </a:r>
            <a:endParaRPr lang="cs-CZ" dirty="0"/>
          </a:p>
          <a:p>
            <a:r>
              <a:rPr lang="cs-CZ" dirty="0"/>
              <a:t>Trestný čin je protiprávní čin, který trestní zákoník označuje za trestný a jehož znaky jsou uvedeny ve zvláštní části trestního zákoníku.</a:t>
            </a:r>
          </a:p>
          <a:p>
            <a:r>
              <a:rPr lang="cs-CZ" dirty="0"/>
              <a:t>Přestupek je provinění méně závažné než trestný čin, není řešen před soudem.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246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12. Závěrečné </a:t>
            </a:r>
            <a:r>
              <a:rPr lang="cs-CZ" b="1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/>
              <a:t>4. Vyjmenujte skupiny trestných činů </a:t>
            </a:r>
            <a:endParaRPr lang="cs-CZ" sz="2800" b="1" dirty="0" smtClean="0"/>
          </a:p>
          <a:p>
            <a:pPr marL="0" indent="0">
              <a:buNone/>
            </a:pPr>
            <a:r>
              <a:rPr lang="cs-CZ" sz="2800" b="1" dirty="0" smtClean="0"/>
              <a:t>podle </a:t>
            </a:r>
            <a:r>
              <a:rPr lang="cs-CZ" sz="2800" b="1" dirty="0"/>
              <a:t>charakteru chráněného společenského zájmu</a:t>
            </a:r>
            <a:r>
              <a:rPr lang="cs-CZ" sz="2800" b="1" dirty="0" smtClean="0"/>
              <a:t>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58246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12. Závěrečné </a:t>
            </a:r>
            <a:r>
              <a:rPr lang="cs-CZ" b="1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b="1" dirty="0"/>
              <a:t>4. Vyjmenujte skupiny trestných činů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podle </a:t>
            </a:r>
            <a:r>
              <a:rPr lang="cs-CZ" b="1" dirty="0"/>
              <a:t>charakteru chráněného společenského zájmu.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1. </a:t>
            </a:r>
            <a:r>
              <a:rPr lang="cs-CZ" dirty="0"/>
              <a:t>Trestné činy proti životu a zdraví</a:t>
            </a:r>
          </a:p>
          <a:p>
            <a:pPr marL="0" indent="0">
              <a:buNone/>
            </a:pPr>
            <a:r>
              <a:rPr lang="cs-CZ" b="1" dirty="0"/>
              <a:t>2. </a:t>
            </a:r>
            <a:r>
              <a:rPr lang="cs-CZ" dirty="0"/>
              <a:t>Trestné činy proti svobodě a právům na ochranu osobnosti, soukromí a listovního tajemství</a:t>
            </a:r>
          </a:p>
          <a:p>
            <a:pPr marL="0" indent="0">
              <a:buNone/>
            </a:pPr>
            <a:r>
              <a:rPr lang="cs-CZ" b="1" dirty="0"/>
              <a:t>3. </a:t>
            </a:r>
            <a:r>
              <a:rPr lang="cs-CZ" dirty="0"/>
              <a:t>Trestné činy proti lidské důstojnosti v sexuální oblasti</a:t>
            </a:r>
          </a:p>
          <a:p>
            <a:pPr marL="0" indent="0">
              <a:buNone/>
            </a:pPr>
            <a:r>
              <a:rPr lang="cs-CZ" b="1" dirty="0"/>
              <a:t>4. </a:t>
            </a:r>
            <a:r>
              <a:rPr lang="cs-CZ" dirty="0"/>
              <a:t>Trestné činy proti rodině a dětem</a:t>
            </a:r>
          </a:p>
          <a:p>
            <a:pPr marL="0" indent="0">
              <a:buNone/>
            </a:pPr>
            <a:r>
              <a:rPr lang="cs-CZ" b="1" dirty="0"/>
              <a:t>5. </a:t>
            </a:r>
            <a:r>
              <a:rPr lang="cs-CZ" dirty="0"/>
              <a:t>Trestné činy proti majetku</a:t>
            </a:r>
          </a:p>
          <a:p>
            <a:pPr marL="0" indent="0">
              <a:buNone/>
            </a:pPr>
            <a:r>
              <a:rPr lang="cs-CZ" b="1" dirty="0"/>
              <a:t>6. </a:t>
            </a:r>
            <a:r>
              <a:rPr lang="cs-CZ" dirty="0"/>
              <a:t>Trestné činy hospodářské</a:t>
            </a:r>
          </a:p>
          <a:p>
            <a:pPr marL="0" indent="0">
              <a:buNone/>
            </a:pPr>
            <a:r>
              <a:rPr lang="cs-CZ" b="1" dirty="0"/>
              <a:t>7. </a:t>
            </a:r>
            <a:r>
              <a:rPr lang="cs-CZ" dirty="0"/>
              <a:t>Trestné činy obecně nebezpečné</a:t>
            </a:r>
          </a:p>
          <a:p>
            <a:pPr marL="0" indent="0">
              <a:buNone/>
            </a:pPr>
            <a:r>
              <a:rPr lang="cs-CZ" b="1" dirty="0"/>
              <a:t>8. </a:t>
            </a:r>
            <a:r>
              <a:rPr lang="cs-CZ" dirty="0"/>
              <a:t>Trestné činy proti životnímu prostředí</a:t>
            </a:r>
          </a:p>
          <a:p>
            <a:pPr marL="0" indent="0">
              <a:buNone/>
            </a:pPr>
            <a:r>
              <a:rPr lang="cs-CZ" b="1" dirty="0"/>
              <a:t>9. </a:t>
            </a:r>
            <a:r>
              <a:rPr lang="cs-CZ" dirty="0"/>
              <a:t>Trestné činy proti České republice, cizímu státu a mezinárodní organizaci</a:t>
            </a:r>
          </a:p>
          <a:p>
            <a:pPr marL="0" indent="0">
              <a:buNone/>
            </a:pPr>
            <a:r>
              <a:rPr lang="cs-CZ" b="1" dirty="0"/>
              <a:t>10. </a:t>
            </a:r>
            <a:r>
              <a:rPr lang="cs-CZ" dirty="0"/>
              <a:t>Trestné činy proti pořádku ve věcech veřejných</a:t>
            </a:r>
          </a:p>
          <a:p>
            <a:pPr marL="0" indent="0">
              <a:buNone/>
            </a:pPr>
            <a:r>
              <a:rPr lang="cs-CZ" b="1" dirty="0"/>
              <a:t>11. </a:t>
            </a:r>
            <a:r>
              <a:rPr lang="cs-CZ" dirty="0"/>
              <a:t>Trestné činy proti branné povinnosti</a:t>
            </a:r>
          </a:p>
          <a:p>
            <a:pPr marL="0" indent="0">
              <a:buNone/>
            </a:pPr>
            <a:r>
              <a:rPr lang="cs-CZ" b="1" dirty="0"/>
              <a:t>12. </a:t>
            </a:r>
            <a:r>
              <a:rPr lang="cs-CZ" dirty="0"/>
              <a:t>Trestné činy vojenské</a:t>
            </a:r>
          </a:p>
          <a:p>
            <a:pPr marL="0" indent="0">
              <a:buNone/>
            </a:pPr>
            <a:r>
              <a:rPr lang="cs-CZ" b="1" dirty="0"/>
              <a:t>13. </a:t>
            </a:r>
            <a:r>
              <a:rPr lang="cs-CZ" dirty="0"/>
              <a:t>Trestné činy proti lidskosti, proti míru a válečné trestné </a:t>
            </a:r>
            <a:r>
              <a:rPr lang="cs-CZ" dirty="0" smtClean="0"/>
              <a:t>činy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152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12. Závěrečné </a:t>
            </a:r>
            <a:r>
              <a:rPr lang="cs-CZ" b="1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5.</a:t>
            </a:r>
            <a:r>
              <a:rPr lang="cs-CZ" dirty="0"/>
              <a:t> </a:t>
            </a:r>
            <a:r>
              <a:rPr lang="cs-CZ" b="1" dirty="0"/>
              <a:t>Jaké okolnosti způsobují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beztrestnost </a:t>
            </a:r>
            <a:r>
              <a:rPr lang="cs-CZ" b="1" dirty="0"/>
              <a:t>spáchaného činu</a:t>
            </a:r>
            <a:r>
              <a:rPr lang="cs-CZ" b="1" dirty="0" smtClean="0"/>
              <a:t>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152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12. Závěrečné </a:t>
            </a:r>
            <a:r>
              <a:rPr lang="cs-CZ" b="1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5.</a:t>
            </a:r>
            <a:r>
              <a:rPr lang="cs-CZ" dirty="0"/>
              <a:t> </a:t>
            </a:r>
            <a:r>
              <a:rPr lang="cs-CZ" b="1" dirty="0"/>
              <a:t>Jaké okolnosti způsobují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beztrestnost </a:t>
            </a:r>
            <a:r>
              <a:rPr lang="cs-CZ" b="1" dirty="0"/>
              <a:t>spáchaného činu?</a:t>
            </a:r>
            <a:endParaRPr lang="cs-CZ" dirty="0"/>
          </a:p>
          <a:p>
            <a:r>
              <a:rPr lang="cs-CZ" dirty="0" smtClean="0"/>
              <a:t>krajní </a:t>
            </a:r>
            <a:r>
              <a:rPr lang="cs-CZ" dirty="0"/>
              <a:t>nouze </a:t>
            </a:r>
          </a:p>
          <a:p>
            <a:r>
              <a:rPr lang="cs-CZ" dirty="0" smtClean="0"/>
              <a:t>nutná </a:t>
            </a:r>
            <a:r>
              <a:rPr lang="cs-CZ" dirty="0"/>
              <a:t>obrana </a:t>
            </a:r>
          </a:p>
          <a:p>
            <a:r>
              <a:rPr lang="cs-CZ" dirty="0" smtClean="0"/>
              <a:t>svolení </a:t>
            </a:r>
            <a:r>
              <a:rPr lang="cs-CZ" dirty="0"/>
              <a:t>poškozeného </a:t>
            </a:r>
          </a:p>
          <a:p>
            <a:r>
              <a:rPr lang="cs-CZ" dirty="0" smtClean="0"/>
              <a:t>přípustné </a:t>
            </a:r>
            <a:r>
              <a:rPr lang="cs-CZ" dirty="0"/>
              <a:t>riziko </a:t>
            </a:r>
          </a:p>
          <a:p>
            <a:r>
              <a:rPr lang="cs-CZ" dirty="0" smtClean="0"/>
              <a:t>oprávněné </a:t>
            </a:r>
            <a:r>
              <a:rPr lang="cs-CZ" dirty="0"/>
              <a:t>použití zbraně</a:t>
            </a:r>
          </a:p>
        </p:txBody>
      </p:sp>
    </p:spTree>
    <p:extLst>
      <p:ext uri="{BB962C8B-B14F-4D97-AF65-F5344CB8AC3E}">
        <p14:creationId xmlns:p14="http://schemas.microsoft.com/office/powerpoint/2010/main" val="16839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12. Závěrečné </a:t>
            </a:r>
            <a:r>
              <a:rPr lang="cs-CZ" b="1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6.</a:t>
            </a:r>
            <a:r>
              <a:rPr lang="cs-CZ" dirty="0"/>
              <a:t> </a:t>
            </a:r>
            <a:r>
              <a:rPr lang="cs-CZ" b="1" dirty="0"/>
              <a:t>Uveďte druhy trestů v České republice</a:t>
            </a:r>
            <a:r>
              <a:rPr lang="cs-CZ" b="1" dirty="0" smtClean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39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12. Závěrečné </a:t>
            </a:r>
            <a:r>
              <a:rPr lang="cs-CZ" b="1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b="1" dirty="0"/>
              <a:t>6.</a:t>
            </a:r>
            <a:r>
              <a:rPr lang="cs-CZ" dirty="0"/>
              <a:t> </a:t>
            </a:r>
            <a:r>
              <a:rPr lang="cs-CZ" b="1" dirty="0"/>
              <a:t>Uveďte druhy trestů v České republice</a:t>
            </a:r>
            <a:r>
              <a:rPr lang="cs-CZ" b="1" dirty="0" smtClean="0"/>
              <a:t>.</a:t>
            </a:r>
            <a:endParaRPr lang="cs-CZ" dirty="0"/>
          </a:p>
          <a:p>
            <a:r>
              <a:rPr lang="cs-CZ" dirty="0" smtClean="0"/>
              <a:t>Trest </a:t>
            </a:r>
            <a:r>
              <a:rPr lang="cs-CZ" dirty="0"/>
              <a:t>odnětí svobody</a:t>
            </a:r>
          </a:p>
          <a:p>
            <a:r>
              <a:rPr lang="cs-CZ" dirty="0" smtClean="0"/>
              <a:t>Domácí </a:t>
            </a:r>
            <a:r>
              <a:rPr lang="cs-CZ" dirty="0"/>
              <a:t>vězení</a:t>
            </a:r>
            <a:r>
              <a:rPr lang="cs-CZ" b="1" dirty="0"/>
              <a:t> </a:t>
            </a:r>
            <a:endParaRPr lang="cs-CZ" dirty="0"/>
          </a:p>
          <a:p>
            <a:r>
              <a:rPr lang="cs-CZ" dirty="0" smtClean="0"/>
              <a:t>Obecně </a:t>
            </a:r>
            <a:r>
              <a:rPr lang="cs-CZ" dirty="0"/>
              <a:t>prospěšné práce</a:t>
            </a:r>
          </a:p>
          <a:p>
            <a:r>
              <a:rPr lang="cs-CZ" dirty="0" smtClean="0"/>
              <a:t>Propadnutí </a:t>
            </a:r>
            <a:r>
              <a:rPr lang="cs-CZ" dirty="0"/>
              <a:t>majetku</a:t>
            </a:r>
          </a:p>
          <a:p>
            <a:r>
              <a:rPr lang="cs-CZ" dirty="0" smtClean="0"/>
              <a:t>Peněžitý </a:t>
            </a:r>
            <a:r>
              <a:rPr lang="cs-CZ" dirty="0"/>
              <a:t>trest</a:t>
            </a:r>
          </a:p>
          <a:p>
            <a:r>
              <a:rPr lang="cs-CZ" dirty="0" smtClean="0"/>
              <a:t>Propadnutí </a:t>
            </a:r>
            <a:r>
              <a:rPr lang="cs-CZ" dirty="0"/>
              <a:t>věci nebo jiné majetkové hodnoty</a:t>
            </a:r>
          </a:p>
          <a:p>
            <a:r>
              <a:rPr lang="cs-CZ" dirty="0" smtClean="0"/>
              <a:t>Zákaz </a:t>
            </a:r>
            <a:r>
              <a:rPr lang="cs-CZ" dirty="0"/>
              <a:t>činnosti</a:t>
            </a:r>
          </a:p>
          <a:p>
            <a:r>
              <a:rPr lang="cs-CZ" dirty="0" smtClean="0"/>
              <a:t>Zákaz </a:t>
            </a:r>
            <a:r>
              <a:rPr lang="cs-CZ" dirty="0"/>
              <a:t>pobytu</a:t>
            </a:r>
          </a:p>
          <a:p>
            <a:r>
              <a:rPr lang="cs-CZ" dirty="0" smtClean="0"/>
              <a:t>Zákaz </a:t>
            </a:r>
            <a:r>
              <a:rPr lang="cs-CZ" dirty="0"/>
              <a:t>vstupu na sportovní, kulturní a jiné společenské akce </a:t>
            </a:r>
          </a:p>
          <a:p>
            <a:r>
              <a:rPr lang="cs-CZ" dirty="0" smtClean="0"/>
              <a:t>Ztráta </a:t>
            </a:r>
            <a:r>
              <a:rPr lang="cs-CZ" dirty="0"/>
              <a:t>čestných titulů, vyznamenání a vojenské hodnosti</a:t>
            </a:r>
          </a:p>
          <a:p>
            <a:r>
              <a:rPr lang="cs-CZ" dirty="0" smtClean="0"/>
              <a:t>Vyhoštění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745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12. Závěrečné </a:t>
            </a:r>
            <a:r>
              <a:rPr lang="cs-CZ" b="1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7.</a:t>
            </a:r>
            <a:r>
              <a:rPr lang="cs-CZ" dirty="0"/>
              <a:t> </a:t>
            </a:r>
            <a:r>
              <a:rPr lang="cs-CZ" b="1" dirty="0"/>
              <a:t>Kdo tvoří orgány činné v trestním řízení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a </a:t>
            </a:r>
            <a:r>
              <a:rPr lang="cs-CZ" b="1" dirty="0"/>
              <a:t>jaké činnosti tyto orgány vykonávají</a:t>
            </a:r>
            <a:r>
              <a:rPr lang="cs-CZ" b="1" dirty="0" smtClean="0"/>
              <a:t>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745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12. Závěrečné </a:t>
            </a:r>
            <a:r>
              <a:rPr lang="cs-CZ" b="1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7.</a:t>
            </a:r>
            <a:r>
              <a:rPr lang="cs-CZ" dirty="0"/>
              <a:t> </a:t>
            </a:r>
            <a:r>
              <a:rPr lang="cs-CZ" b="1" dirty="0"/>
              <a:t>Kdo tvoří orgány činné v trestním řízení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a </a:t>
            </a:r>
            <a:r>
              <a:rPr lang="cs-CZ" b="1" dirty="0"/>
              <a:t>jaké činnosti tyto orgány vykonávají?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Orgány činné v trestním řízení jsou: </a:t>
            </a:r>
          </a:p>
          <a:p>
            <a:r>
              <a:rPr lang="cs-CZ" b="1" dirty="0" smtClean="0"/>
              <a:t>Policie </a:t>
            </a:r>
            <a:r>
              <a:rPr lang="cs-CZ" b="1" dirty="0"/>
              <a:t>ČR:</a:t>
            </a:r>
            <a:r>
              <a:rPr lang="cs-CZ" dirty="0"/>
              <a:t> zajistí stopy, zadrží podezřelého, sdělí obvinění</a:t>
            </a:r>
          </a:p>
          <a:p>
            <a:r>
              <a:rPr lang="cs-CZ" b="1" dirty="0" smtClean="0"/>
              <a:t>státní </a:t>
            </a:r>
            <a:r>
              <a:rPr lang="cs-CZ" b="1" dirty="0"/>
              <a:t>zástupce:</a:t>
            </a:r>
            <a:r>
              <a:rPr lang="cs-CZ" dirty="0"/>
              <a:t> navrhuje vazbu, vypracuje a sdělí obžalobu</a:t>
            </a:r>
          </a:p>
          <a:p>
            <a:r>
              <a:rPr lang="cs-CZ" b="1" dirty="0" smtClean="0"/>
              <a:t>soud</a:t>
            </a:r>
            <a:r>
              <a:rPr lang="cs-CZ" b="1" dirty="0"/>
              <a:t>:</a:t>
            </a:r>
            <a:r>
              <a:rPr lang="cs-CZ" dirty="0"/>
              <a:t> rozhoduje o vazbě, posuzuje vinu a nevinu, určuje druh a výši trestu</a:t>
            </a:r>
          </a:p>
        </p:txBody>
      </p:sp>
    </p:spTree>
    <p:extLst>
      <p:ext uri="{BB962C8B-B14F-4D97-AF65-F5344CB8AC3E}">
        <p14:creationId xmlns:p14="http://schemas.microsoft.com/office/powerpoint/2010/main" val="196995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12. Závěrečné </a:t>
            </a:r>
            <a:r>
              <a:rPr lang="cs-CZ" b="1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8.</a:t>
            </a:r>
            <a:r>
              <a:rPr lang="cs-CZ" dirty="0"/>
              <a:t> </a:t>
            </a:r>
            <a:r>
              <a:rPr lang="cs-CZ" b="1" dirty="0"/>
              <a:t>Popište další možnosti </a:t>
            </a:r>
            <a:r>
              <a:rPr lang="cs-CZ" b="1" dirty="0" smtClean="0"/>
              <a:t>použitelné,</a:t>
            </a:r>
          </a:p>
          <a:p>
            <a:pPr marL="0" indent="0">
              <a:buNone/>
            </a:pPr>
            <a:r>
              <a:rPr lang="cs-CZ" b="1" dirty="0" smtClean="0"/>
              <a:t>pokud </a:t>
            </a:r>
            <a:r>
              <a:rPr lang="cs-CZ" b="1" dirty="0"/>
              <a:t>některá strana při soudním řízení nesouhlasí s vyneseným rozsudkem</a:t>
            </a:r>
            <a:r>
              <a:rPr lang="cs-CZ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995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12. Závěrečné </a:t>
            </a:r>
            <a:r>
              <a:rPr lang="cs-CZ" b="1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Závěrečné opakování:</a:t>
            </a:r>
            <a:endParaRPr lang="cs-CZ" dirty="0"/>
          </a:p>
          <a:p>
            <a:r>
              <a:rPr lang="cs-CZ" dirty="0" smtClean="0"/>
              <a:t>Zpracujte </a:t>
            </a:r>
            <a:r>
              <a:rPr lang="cs-CZ" dirty="0"/>
              <a:t>odpovědi samostatně, </a:t>
            </a:r>
          </a:p>
          <a:p>
            <a:r>
              <a:rPr lang="cs-CZ" dirty="0"/>
              <a:t>společně prověříme Vaše znalosti </a:t>
            </a:r>
            <a:r>
              <a:rPr lang="cs-CZ" dirty="0"/>
              <a:t> </a:t>
            </a:r>
            <a:r>
              <a:rPr lang="cs-CZ" dirty="0" smtClean="0"/>
              <a:t>                  při </a:t>
            </a:r>
            <a:r>
              <a:rPr lang="cs-CZ" dirty="0"/>
              <a:t>následné kontrole</a:t>
            </a:r>
            <a:r>
              <a:rPr lang="cs-CZ" dirty="0" smtClean="0"/>
              <a:t>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12. Závěrečné </a:t>
            </a:r>
            <a:r>
              <a:rPr lang="cs-CZ" b="1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8.</a:t>
            </a:r>
            <a:r>
              <a:rPr lang="cs-CZ" dirty="0"/>
              <a:t> </a:t>
            </a:r>
            <a:r>
              <a:rPr lang="cs-CZ" b="1" dirty="0"/>
              <a:t>Popište další možnosti </a:t>
            </a:r>
            <a:r>
              <a:rPr lang="cs-CZ" b="1" dirty="0" smtClean="0"/>
              <a:t>použitelné,</a:t>
            </a:r>
          </a:p>
          <a:p>
            <a:pPr marL="0" indent="0">
              <a:buNone/>
            </a:pPr>
            <a:r>
              <a:rPr lang="cs-CZ" b="1" dirty="0" smtClean="0"/>
              <a:t>pokud </a:t>
            </a:r>
            <a:r>
              <a:rPr lang="cs-CZ" b="1" dirty="0"/>
              <a:t>některá strana při soudním řízení nesouhlasí s vyneseným rozsudkem</a:t>
            </a:r>
            <a:r>
              <a:rPr lang="cs-CZ" b="1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Opravné prostředky</a:t>
            </a:r>
            <a:r>
              <a:rPr lang="cs-CZ" dirty="0" smtClean="0"/>
              <a:t>: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1</a:t>
            </a:r>
            <a:r>
              <a:rPr lang="cs-CZ" b="1" dirty="0"/>
              <a:t>.</a:t>
            </a:r>
            <a:r>
              <a:rPr lang="cs-CZ" dirty="0"/>
              <a:t> odvolání: ke krajskému soudu (resp. vrchnímu soudu)</a:t>
            </a:r>
          </a:p>
          <a:p>
            <a:pPr marL="0" indent="0">
              <a:buNone/>
            </a:pPr>
            <a:r>
              <a:rPr lang="cs-CZ" b="1" dirty="0"/>
              <a:t>2.</a:t>
            </a:r>
            <a:r>
              <a:rPr lang="cs-CZ" dirty="0"/>
              <a:t> dovolání: k vrchnímu soudu (resp. nejvyššímu soudu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Mimořádné opravné prostředky: </a:t>
            </a:r>
          </a:p>
          <a:p>
            <a:pPr marL="0" indent="0">
              <a:buNone/>
            </a:pPr>
            <a:r>
              <a:rPr lang="cs-CZ" b="1" dirty="0"/>
              <a:t>1.</a:t>
            </a:r>
            <a:r>
              <a:rPr lang="cs-CZ" dirty="0"/>
              <a:t> stížnost ministru spravedlnosti pro porušení zákona,</a:t>
            </a:r>
          </a:p>
          <a:p>
            <a:pPr marL="0" indent="0">
              <a:buNone/>
            </a:pPr>
            <a:r>
              <a:rPr lang="cs-CZ" b="1" dirty="0"/>
              <a:t>2.</a:t>
            </a:r>
            <a:r>
              <a:rPr lang="cs-CZ" dirty="0"/>
              <a:t> podnět Ústavnímu soudu ČR pro porušení ústavnosti</a:t>
            </a:r>
          </a:p>
        </p:txBody>
      </p:sp>
    </p:spTree>
    <p:extLst>
      <p:ext uri="{BB962C8B-B14F-4D97-AF65-F5344CB8AC3E}">
        <p14:creationId xmlns:p14="http://schemas.microsoft.com/office/powerpoint/2010/main" val="288392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12. Závěrečné </a:t>
            </a:r>
            <a:r>
              <a:rPr lang="cs-CZ" b="1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9.</a:t>
            </a:r>
            <a:r>
              <a:rPr lang="cs-CZ" dirty="0"/>
              <a:t> </a:t>
            </a:r>
            <a:r>
              <a:rPr lang="cs-CZ" b="1" dirty="0"/>
              <a:t>Vyjmenujte všechny právnické profese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včetně </a:t>
            </a:r>
            <a:r>
              <a:rPr lang="cs-CZ" b="1" dirty="0"/>
              <a:t>stručné charakteristiky jejich činnosti</a:t>
            </a:r>
            <a:r>
              <a:rPr lang="cs-CZ" b="1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392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12. Závěrečné </a:t>
            </a:r>
            <a:r>
              <a:rPr lang="cs-CZ" b="1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9.</a:t>
            </a:r>
            <a:r>
              <a:rPr lang="cs-CZ" dirty="0"/>
              <a:t> </a:t>
            </a:r>
            <a:r>
              <a:rPr lang="cs-CZ" b="1" dirty="0"/>
              <a:t>Vyjmenujte všechny právnické profese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včetně </a:t>
            </a:r>
            <a:r>
              <a:rPr lang="cs-CZ" b="1" dirty="0"/>
              <a:t>stručné charakteristiky jejich činnosti.</a:t>
            </a:r>
            <a:endParaRPr lang="cs-CZ" dirty="0"/>
          </a:p>
          <a:p>
            <a:r>
              <a:rPr lang="cs-CZ" b="1" dirty="0" smtClean="0"/>
              <a:t>soudce</a:t>
            </a:r>
            <a:r>
              <a:rPr lang="cs-CZ" dirty="0" smtClean="0"/>
              <a:t> </a:t>
            </a:r>
            <a:r>
              <a:rPr lang="cs-CZ" dirty="0"/>
              <a:t>(rozhoduje o vině a nevině, druhu a výši trestu)</a:t>
            </a:r>
          </a:p>
          <a:p>
            <a:r>
              <a:rPr lang="cs-CZ" b="1" dirty="0" smtClean="0"/>
              <a:t>státní </a:t>
            </a:r>
            <a:r>
              <a:rPr lang="cs-CZ" b="1" dirty="0"/>
              <a:t>zástupce</a:t>
            </a:r>
            <a:r>
              <a:rPr lang="cs-CZ" dirty="0"/>
              <a:t> (žalobce u soudu v soudním trestním řízení)</a:t>
            </a:r>
          </a:p>
          <a:p>
            <a:r>
              <a:rPr lang="cs-CZ" b="1" dirty="0" smtClean="0"/>
              <a:t>advokát</a:t>
            </a:r>
            <a:r>
              <a:rPr lang="cs-CZ" dirty="0" smtClean="0"/>
              <a:t> </a:t>
            </a:r>
            <a:r>
              <a:rPr lang="cs-CZ" dirty="0"/>
              <a:t>(poskytuje právní pomoc, zastupuje před soudem)</a:t>
            </a:r>
          </a:p>
          <a:p>
            <a:r>
              <a:rPr lang="cs-CZ" b="1" dirty="0" smtClean="0"/>
              <a:t>notář</a:t>
            </a:r>
            <a:r>
              <a:rPr lang="cs-CZ" dirty="0" smtClean="0"/>
              <a:t> </a:t>
            </a:r>
            <a:r>
              <a:rPr lang="cs-CZ" dirty="0"/>
              <a:t>(ověřuje a bere do úschovy listiny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598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12. Závěrečné </a:t>
            </a:r>
            <a:r>
              <a:rPr lang="cs-CZ" b="1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/>
              <a:t>1.</a:t>
            </a:r>
            <a:r>
              <a:rPr lang="cs-CZ" dirty="0"/>
              <a:t> Čím se zabývá trestní právo? – Uveďte právní normy.</a:t>
            </a:r>
          </a:p>
          <a:p>
            <a:pPr marL="0" indent="0">
              <a:buNone/>
            </a:pPr>
            <a:r>
              <a:rPr lang="cs-CZ" b="1" dirty="0"/>
              <a:t>2.</a:t>
            </a:r>
            <a:r>
              <a:rPr lang="cs-CZ" dirty="0"/>
              <a:t> Rozdělte trestní právo a pro jeho části uveďte právní prameny.</a:t>
            </a:r>
          </a:p>
          <a:p>
            <a:pPr marL="0" indent="0">
              <a:buNone/>
            </a:pPr>
            <a:r>
              <a:rPr lang="cs-CZ" b="1" dirty="0"/>
              <a:t>3.</a:t>
            </a:r>
            <a:r>
              <a:rPr lang="cs-CZ" dirty="0"/>
              <a:t> Jaký je rozdíl mezi přestupkem a trestným činem?</a:t>
            </a:r>
          </a:p>
          <a:p>
            <a:pPr marL="0" indent="0">
              <a:buNone/>
            </a:pPr>
            <a:r>
              <a:rPr lang="cs-CZ" b="1" dirty="0"/>
              <a:t>4.</a:t>
            </a:r>
            <a:r>
              <a:rPr lang="cs-CZ" dirty="0"/>
              <a:t> Vyjmenujte skupiny trestných činů podle charakteru chráněného společenského zájmu.</a:t>
            </a:r>
          </a:p>
          <a:p>
            <a:pPr marL="0" indent="0">
              <a:buNone/>
            </a:pPr>
            <a:r>
              <a:rPr lang="cs-CZ" b="1" dirty="0"/>
              <a:t>5.</a:t>
            </a:r>
            <a:r>
              <a:rPr lang="cs-CZ" dirty="0"/>
              <a:t> Jaké okolnosti způsobují beztrestnost spáchaného činu?</a:t>
            </a:r>
          </a:p>
          <a:p>
            <a:pPr marL="0" indent="0">
              <a:buNone/>
            </a:pPr>
            <a:r>
              <a:rPr lang="cs-CZ" b="1" dirty="0"/>
              <a:t>6.</a:t>
            </a:r>
            <a:r>
              <a:rPr lang="cs-CZ" dirty="0"/>
              <a:t> Uveďte druhy trestů v České republice.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026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12. Závěrečné </a:t>
            </a:r>
            <a:r>
              <a:rPr lang="cs-CZ" b="1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7.</a:t>
            </a:r>
            <a:r>
              <a:rPr lang="cs-CZ" dirty="0"/>
              <a:t> Kdo tvoří orgány činné v trestním řízení a jaké činnosti tyto orgány vykonávají?</a:t>
            </a:r>
          </a:p>
          <a:p>
            <a:pPr marL="0" indent="0">
              <a:buNone/>
            </a:pPr>
            <a:r>
              <a:rPr lang="cs-CZ" b="1" dirty="0"/>
              <a:t>8.</a:t>
            </a:r>
            <a:r>
              <a:rPr lang="cs-CZ" dirty="0"/>
              <a:t> Popište další možnosti použitelné, pokud některá strana při soudním řízení nesouhlasí s vyneseným rozsudkem.</a:t>
            </a:r>
          </a:p>
          <a:p>
            <a:pPr marL="0" indent="0">
              <a:buNone/>
            </a:pPr>
            <a:r>
              <a:rPr lang="cs-CZ" b="1" dirty="0"/>
              <a:t>9.</a:t>
            </a:r>
            <a:r>
              <a:rPr lang="cs-CZ" dirty="0"/>
              <a:t> Vyjmenujte všechny právnické profese včetně stručné charakteristiky jejich činnosti.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969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12. Závěrečné </a:t>
            </a:r>
            <a:r>
              <a:rPr lang="cs-CZ" b="1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s-CZ" b="1" dirty="0" smtClean="0"/>
              <a:t>Čím </a:t>
            </a:r>
            <a:r>
              <a:rPr lang="cs-CZ" b="1" dirty="0"/>
              <a:t>se zabývá trestní právo?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– </a:t>
            </a:r>
            <a:r>
              <a:rPr lang="cs-CZ" b="1" dirty="0"/>
              <a:t>Uveďte právní normy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113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12. Závěrečné </a:t>
            </a:r>
            <a:r>
              <a:rPr lang="cs-CZ" b="1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s-CZ" b="1" dirty="0" smtClean="0"/>
              <a:t>Čím </a:t>
            </a:r>
            <a:r>
              <a:rPr lang="cs-CZ" b="1" dirty="0"/>
              <a:t>se zabývá trestní právo?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– </a:t>
            </a:r>
            <a:r>
              <a:rPr lang="cs-CZ" b="1" dirty="0"/>
              <a:t>Uveďte právní normy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Úkolem trestního práva je ochrana </a:t>
            </a:r>
          </a:p>
          <a:p>
            <a:r>
              <a:rPr lang="cs-CZ" dirty="0"/>
              <a:t>důležitých individuálních a společenských zájmů </a:t>
            </a:r>
          </a:p>
          <a:p>
            <a:r>
              <a:rPr lang="cs-CZ" dirty="0"/>
              <a:t>fyzických osob, právnických osob a státu.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565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12. Závěrečné </a:t>
            </a:r>
            <a:r>
              <a:rPr lang="cs-CZ" b="1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2.</a:t>
            </a:r>
            <a:r>
              <a:rPr lang="cs-CZ" dirty="0"/>
              <a:t> </a:t>
            </a:r>
            <a:r>
              <a:rPr lang="cs-CZ" b="1" dirty="0"/>
              <a:t>Rozdělte trestní právo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a </a:t>
            </a:r>
            <a:r>
              <a:rPr lang="cs-CZ" b="1" dirty="0"/>
              <a:t>pro jeho části uveďte právní prameny.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565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12. Závěrečné </a:t>
            </a:r>
            <a:r>
              <a:rPr lang="cs-CZ" b="1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2.</a:t>
            </a:r>
            <a:r>
              <a:rPr lang="cs-CZ" dirty="0"/>
              <a:t> </a:t>
            </a:r>
            <a:r>
              <a:rPr lang="cs-CZ" b="1" dirty="0"/>
              <a:t>Rozdělte trestní právo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a </a:t>
            </a:r>
            <a:r>
              <a:rPr lang="cs-CZ" b="1" dirty="0"/>
              <a:t>pro jeho části uveďte právní prameny.</a:t>
            </a:r>
            <a:endParaRPr lang="cs-CZ" dirty="0"/>
          </a:p>
          <a:p>
            <a:r>
              <a:rPr lang="cs-CZ" dirty="0" smtClean="0"/>
              <a:t>Trestní </a:t>
            </a:r>
            <a:r>
              <a:rPr lang="cs-CZ" dirty="0"/>
              <a:t>právo hmotné (materiální), </a:t>
            </a:r>
            <a:r>
              <a:rPr lang="cs-CZ" b="1" dirty="0"/>
              <a:t>pramen: </a:t>
            </a:r>
            <a:r>
              <a:rPr lang="cs-CZ" dirty="0"/>
              <a:t>trestní zákoník</a:t>
            </a:r>
          </a:p>
          <a:p>
            <a:r>
              <a:rPr lang="cs-CZ" dirty="0" smtClean="0"/>
              <a:t>Trestní </a:t>
            </a:r>
            <a:r>
              <a:rPr lang="cs-CZ" dirty="0"/>
              <a:t>právo procesní (formální), </a:t>
            </a:r>
            <a:r>
              <a:rPr lang="cs-CZ" b="1" dirty="0"/>
              <a:t>pramen:</a:t>
            </a:r>
            <a:r>
              <a:rPr lang="cs-CZ" dirty="0"/>
              <a:t> trestní řád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363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12. Závěrečné </a:t>
            </a:r>
            <a:r>
              <a:rPr lang="cs-CZ" b="1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3</a:t>
            </a:r>
            <a:r>
              <a:rPr lang="cs-CZ" b="1" dirty="0"/>
              <a:t>. Jaký je rozdíl mezi přestupkem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a </a:t>
            </a:r>
            <a:r>
              <a:rPr lang="cs-CZ" b="1" dirty="0"/>
              <a:t>trestným činem?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363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582</Words>
  <Application>Microsoft Office PowerPoint</Application>
  <PresentationFormat>Předvádění na obrazovce (4:3)</PresentationFormat>
  <Paragraphs>135</Paragraphs>
  <Slides>22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Motiv systému Office</vt:lpstr>
      <vt:lpstr>Název vzdělávacího materiálu</vt:lpstr>
      <vt:lpstr>12. Závěrečné opakování</vt:lpstr>
      <vt:lpstr>12. Závěrečné opakování</vt:lpstr>
      <vt:lpstr>12. Závěrečné opakování</vt:lpstr>
      <vt:lpstr>12. Závěrečné opakování</vt:lpstr>
      <vt:lpstr>12. Závěrečné opakování</vt:lpstr>
      <vt:lpstr>12. Závěrečné opakování</vt:lpstr>
      <vt:lpstr>12. Závěrečné opakování</vt:lpstr>
      <vt:lpstr>12. Závěrečné opakování</vt:lpstr>
      <vt:lpstr>12. Závěrečné opakování</vt:lpstr>
      <vt:lpstr>12. Závěrečné opakování</vt:lpstr>
      <vt:lpstr>12. Závěrečné opakování</vt:lpstr>
      <vt:lpstr>12. Závěrečné opakování</vt:lpstr>
      <vt:lpstr>12. Závěrečné opakování</vt:lpstr>
      <vt:lpstr>12. Závěrečné opakování</vt:lpstr>
      <vt:lpstr>12. Závěrečné opakování</vt:lpstr>
      <vt:lpstr>12. Závěrečné opakování</vt:lpstr>
      <vt:lpstr>12. Závěrečné opakování</vt:lpstr>
      <vt:lpstr>12. Závěrečné opakování</vt:lpstr>
      <vt:lpstr>12. Závěrečné opakování</vt:lpstr>
      <vt:lpstr>12. Závěrečné opakování</vt:lpstr>
      <vt:lpstr>12. Závěrečné opakování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ED</cp:lastModifiedBy>
  <cp:revision>39</cp:revision>
  <dcterms:created xsi:type="dcterms:W3CDTF">2012-06-18T15:15:37Z</dcterms:created>
  <dcterms:modified xsi:type="dcterms:W3CDTF">2013-01-01T18:25:02Z</dcterms:modified>
</cp:coreProperties>
</file>